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2"/>
  </p:notesMasterIdLst>
  <p:handoutMasterIdLst>
    <p:handoutMasterId r:id="rId53"/>
  </p:handoutMasterIdLst>
  <p:sldIdLst>
    <p:sldId id="281" r:id="rId3"/>
    <p:sldId id="338" r:id="rId4"/>
    <p:sldId id="339" r:id="rId5"/>
    <p:sldId id="340" r:id="rId6"/>
    <p:sldId id="344" r:id="rId7"/>
    <p:sldId id="347" r:id="rId8"/>
    <p:sldId id="345" r:id="rId9"/>
    <p:sldId id="346" r:id="rId10"/>
    <p:sldId id="376" r:id="rId11"/>
    <p:sldId id="349" r:id="rId12"/>
    <p:sldId id="350" r:id="rId13"/>
    <p:sldId id="351" r:id="rId14"/>
    <p:sldId id="352" r:id="rId15"/>
    <p:sldId id="388" r:id="rId16"/>
    <p:sldId id="353" r:id="rId17"/>
    <p:sldId id="354" r:id="rId18"/>
    <p:sldId id="355" r:id="rId19"/>
    <p:sldId id="357" r:id="rId20"/>
    <p:sldId id="358" r:id="rId21"/>
    <p:sldId id="360" r:id="rId22"/>
    <p:sldId id="361" r:id="rId23"/>
    <p:sldId id="362" r:id="rId24"/>
    <p:sldId id="363" r:id="rId25"/>
    <p:sldId id="364" r:id="rId26"/>
    <p:sldId id="365" r:id="rId27"/>
    <p:sldId id="366" r:id="rId28"/>
    <p:sldId id="367" r:id="rId29"/>
    <p:sldId id="368" r:id="rId30"/>
    <p:sldId id="369" r:id="rId31"/>
    <p:sldId id="370" r:id="rId32"/>
    <p:sldId id="371" r:id="rId33"/>
    <p:sldId id="372" r:id="rId34"/>
    <p:sldId id="373" r:id="rId35"/>
    <p:sldId id="374" r:id="rId36"/>
    <p:sldId id="375" r:id="rId37"/>
    <p:sldId id="348" r:id="rId38"/>
    <p:sldId id="377" r:id="rId39"/>
    <p:sldId id="378" r:id="rId40"/>
    <p:sldId id="379" r:id="rId41"/>
    <p:sldId id="380" r:id="rId42"/>
    <p:sldId id="381" r:id="rId43"/>
    <p:sldId id="382" r:id="rId44"/>
    <p:sldId id="383" r:id="rId45"/>
    <p:sldId id="384" r:id="rId46"/>
    <p:sldId id="385" r:id="rId47"/>
    <p:sldId id="386" r:id="rId48"/>
    <p:sldId id="389" r:id="rId49"/>
    <p:sldId id="390" r:id="rId50"/>
    <p:sldId id="336" r:id="rId51"/>
  </p:sldIdLst>
  <p:sldSz cx="1219517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FF"/>
    <a:srgbClr val="7A0000"/>
    <a:srgbClr val="003399"/>
    <a:srgbClr val="DDDDDD"/>
    <a:srgbClr val="662C5B"/>
    <a:srgbClr val="000000"/>
    <a:srgbClr val="660033"/>
    <a:srgbClr val="CC0066"/>
    <a:srgbClr val="CC33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559" autoAdjust="0"/>
    <p:restoredTop sz="93263" autoAdjust="0"/>
  </p:normalViewPr>
  <p:slideViewPr>
    <p:cSldViewPr>
      <p:cViewPr>
        <p:scale>
          <a:sx n="70" d="100"/>
          <a:sy n="70" d="100"/>
        </p:scale>
        <p:origin x="-960" y="72"/>
      </p:cViewPr>
      <p:guideLst>
        <p:guide orient="horz" pos="2160"/>
        <p:guide pos="38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22F73B2-7CF1-4832-BF09-2E3D082F4856}" type="datetimeFigureOut">
              <a:rPr lang="en-US" smtClean="0"/>
              <a:pPr/>
              <a:t>8/7/2018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702B329-9B4F-43B9-920A-39268306AF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42632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EDA5C1-9818-47C9-A79E-B4D4158DD3E3}" type="datetimeFigureOut">
              <a:rPr lang="en-GB" smtClean="0"/>
              <a:pPr/>
              <a:t>07/08/2018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696913"/>
            <a:ext cx="620077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D498802-2017-4E9A-A8AF-781802F703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6322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4813" y="696913"/>
            <a:ext cx="620077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8802-2017-4E9A-A8AF-781802F703C5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8802-2017-4E9A-A8AF-781802F703C5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THAT ASKING SOMEONE ELSE TO RESPRESENT YOU IN ANY EXAM IS NOT ACCEPTABLE</a:t>
            </a:r>
            <a:r>
              <a:rPr lang="en-US" baseline="0" dirty="0" smtClean="0"/>
              <a:t> AND WE MUST DESIST FROM SUCH. IF YOU ARE NOT GOING TO BE AVAILABLE FOR ANY EXAMINATION, PLEASE KINDLY NOTIFY THE DEAN SPS AT LEAST 7 DAYS SO ADEQUATE ARRANGEMENT CAN BE MADE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8802-2017-4E9A-A8AF-781802F703C5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8802-2017-4E9A-A8AF-781802F703C5}" type="slidenum">
              <a:rPr lang="en-GB" smtClean="0"/>
              <a:pPr/>
              <a:t>48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Ours\Desktop\flash\c.u..jp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rgbClr val="800080">
                <a:alpha val="78824"/>
                <a:tint val="45000"/>
                <a:satMod val="400000"/>
              </a:srgbClr>
            </a:duotone>
          </a:blip>
          <a:srcRect t="-169" b="15477"/>
          <a:stretch>
            <a:fillRect/>
          </a:stretch>
        </p:blipFill>
        <p:spPr bwMode="auto">
          <a:xfrm>
            <a:off x="2" y="-54768"/>
            <a:ext cx="12281948" cy="6912768"/>
          </a:xfrm>
          <a:prstGeom prst="rect">
            <a:avLst/>
          </a:prstGeom>
          <a:noFill/>
        </p:spPr>
      </p:pic>
      <p:pic>
        <p:nvPicPr>
          <p:cNvPr id="8" name="Picture 2" descr="C:\Users\Ours\Desktop\my stuffs\1 NTFS_000\LostFiles2\INSPIRATION\PROJECTS\MIND PROJECTS\cu_logo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1003" y="570166"/>
            <a:ext cx="743452" cy="79208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9003276" y="0"/>
            <a:ext cx="3230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www.covenantuniversity.edu.ng</a:t>
            </a:r>
            <a:endParaRPr lang="en-GB" sz="1800" dirty="0"/>
          </a:p>
        </p:txBody>
      </p:sp>
      <p:pic>
        <p:nvPicPr>
          <p:cNvPr id="10" name="Picture 2" descr="C:\Users\Ours\Desktop\Picture3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45059" y="570169"/>
            <a:ext cx="4608512" cy="7437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3" y="1844828"/>
            <a:ext cx="10366375" cy="2448271"/>
          </a:xfrm>
          <a:solidFill>
            <a:srgbClr val="660033">
              <a:alpha val="61961"/>
            </a:srgbClr>
          </a:solidFill>
        </p:spPr>
        <p:txBody>
          <a:bodyPr>
            <a:noAutofit/>
          </a:bodyPr>
          <a:lstStyle>
            <a:lvl1pPr>
              <a:defRPr sz="5400" b="0">
                <a:solidFill>
                  <a:schemeClr val="bg1"/>
                </a:solidFill>
                <a:latin typeface="Rockwell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509120"/>
            <a:ext cx="8537575" cy="1752600"/>
          </a:xfrm>
          <a:solidFill>
            <a:srgbClr val="FFFFFF">
              <a:alpha val="74118"/>
            </a:srgbClr>
          </a:solidFill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chemeClr val="tx1"/>
                </a:solidFill>
                <a:latin typeface="Rockwell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633093" y="1074222"/>
            <a:ext cx="3220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662C5B"/>
                </a:solidFill>
              </a:rPr>
              <a:t>Raising a new Generation of Leaders</a:t>
            </a:r>
            <a:endParaRPr lang="en-GB" sz="1600" dirty="0">
              <a:solidFill>
                <a:srgbClr val="662C5B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341" y="4800600"/>
            <a:ext cx="731710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0341" y="612775"/>
            <a:ext cx="731710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0341" y="5367338"/>
            <a:ext cx="731710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E69B-9B3B-437C-9ADF-D56F423A0581}" type="datetimeFigureOut">
              <a:rPr lang="en-GB" smtClean="0"/>
              <a:pPr/>
              <a:t>07/08/2018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EC63-AC9E-491C-B008-E83D881192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E69B-9B3B-437C-9ADF-D56F423A0581}" type="datetimeFigureOut">
              <a:rPr lang="en-GB" smtClean="0"/>
              <a:pPr/>
              <a:t>07/08/2018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EC63-AC9E-491C-B008-E83D881192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41502" y="274643"/>
            <a:ext cx="274391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759" y="274643"/>
            <a:ext cx="802849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E69B-9B3B-437C-9ADF-D56F423A0581}" type="datetimeFigureOut">
              <a:rPr lang="en-GB" smtClean="0"/>
              <a:pPr/>
              <a:t>07/08/2018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EC63-AC9E-491C-B008-E83D881192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3" y="2130429"/>
            <a:ext cx="1036637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757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4263-B01D-4F49-B558-EEB448DAF4C2}" type="datetimeFigureOut">
              <a:rPr lang="en-GB" smtClean="0"/>
              <a:pPr/>
              <a:t>07/08/2018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D965-F460-422A-A842-9BE9972FC4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4263-B01D-4F49-B558-EEB448DAF4C2}" type="datetimeFigureOut">
              <a:rPr lang="en-GB" smtClean="0"/>
              <a:pPr/>
              <a:t>07/08/2018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D965-F460-422A-A842-9BE9972FC4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5" y="4406904"/>
            <a:ext cx="1036637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5" y="2906713"/>
            <a:ext cx="1036637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4263-B01D-4F49-B558-EEB448DAF4C2}" type="datetimeFigureOut">
              <a:rPr lang="en-GB" smtClean="0"/>
              <a:pPr/>
              <a:t>07/08/2018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D965-F460-422A-A842-9BE9972FC4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4117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788" y="1600204"/>
            <a:ext cx="54117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4263-B01D-4F49-B558-EEB448DAF4C2}" type="datetimeFigureOut">
              <a:rPr lang="en-GB" smtClean="0"/>
              <a:pPr/>
              <a:t>07/08/2018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D965-F460-422A-A842-9BE9972FC4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7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79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4425" y="1535113"/>
            <a:ext cx="5391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4425" y="2174875"/>
            <a:ext cx="5391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4263-B01D-4F49-B558-EEB448DAF4C2}" type="datetimeFigureOut">
              <a:rPr lang="en-GB" smtClean="0"/>
              <a:pPr/>
              <a:t>07/08/2018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D965-F460-422A-A842-9BE9972FC4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4263-B01D-4F49-B558-EEB448DAF4C2}" type="datetimeFigureOut">
              <a:rPr lang="en-GB" smtClean="0"/>
              <a:pPr/>
              <a:t>07/08/2018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D965-F460-422A-A842-9BE9972FC4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4263-B01D-4F49-B558-EEB448DAF4C2}" type="datetimeFigureOut">
              <a:rPr lang="en-GB" smtClean="0"/>
              <a:pPr/>
              <a:t>07/08/2018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D965-F460-422A-A842-9BE9972FC4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Ours\Desktop\flash\c.u..jp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rgbClr val="800080">
                <a:alpha val="78824"/>
                <a:tint val="45000"/>
                <a:satMod val="400000"/>
              </a:srgbClr>
            </a:duotone>
          </a:blip>
          <a:srcRect t="-169" b="15477"/>
          <a:stretch>
            <a:fillRect/>
          </a:stretch>
        </p:blipFill>
        <p:spPr bwMode="auto">
          <a:xfrm>
            <a:off x="2" y="-54768"/>
            <a:ext cx="12281948" cy="6912768"/>
          </a:xfrm>
          <a:prstGeom prst="rect">
            <a:avLst/>
          </a:prstGeom>
          <a:noFill/>
        </p:spPr>
      </p:pic>
      <p:pic>
        <p:nvPicPr>
          <p:cNvPr id="8" name="Picture 2" descr="C:\Users\Ours\Desktop\my stuffs\1 NTFS_000\LostFiles2\INSPIRATION\PROJECTS\MIND PROJECTS\cu_logo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941" y="548680"/>
            <a:ext cx="1216557" cy="1296144"/>
          </a:xfrm>
          <a:prstGeom prst="rect">
            <a:avLst/>
          </a:prstGeom>
          <a:noFill/>
        </p:spPr>
      </p:pic>
      <p:sp>
        <p:nvSpPr>
          <p:cNvPr id="10" name="Title 1"/>
          <p:cNvSpPr>
            <a:spLocks noGrp="1"/>
          </p:cNvSpPr>
          <p:nvPr userDrawn="1">
            <p:ph type="ctrTitle"/>
          </p:nvPr>
        </p:nvSpPr>
        <p:spPr>
          <a:xfrm>
            <a:off x="914638" y="2204865"/>
            <a:ext cx="10365899" cy="2520280"/>
          </a:xfrm>
          <a:solidFill>
            <a:srgbClr val="CC3399">
              <a:alpha val="83137"/>
            </a:srgbClr>
          </a:solidFill>
        </p:spPr>
        <p:txBody>
          <a:bodyPr>
            <a:normAutofit/>
          </a:bodyPr>
          <a:lstStyle/>
          <a:p>
            <a:endParaRPr lang="en-GB" sz="6600" b="1" dirty="0">
              <a:solidFill>
                <a:schemeClr val="bg1"/>
              </a:solidFill>
              <a:latin typeface="Rockwell" pitchFamily="18" charset="0"/>
            </a:endParaRPr>
          </a:p>
        </p:txBody>
      </p:sp>
      <p:sp>
        <p:nvSpPr>
          <p:cNvPr id="11" name="Subtitle 2"/>
          <p:cNvSpPr>
            <a:spLocks noGrp="1"/>
          </p:cNvSpPr>
          <p:nvPr userDrawn="1">
            <p:ph type="subTitle" idx="1"/>
          </p:nvPr>
        </p:nvSpPr>
        <p:spPr>
          <a:xfrm>
            <a:off x="1705101" y="4869160"/>
            <a:ext cx="8536623" cy="1752600"/>
          </a:xfrm>
          <a:solidFill>
            <a:srgbClr val="FFFFFF">
              <a:alpha val="63137"/>
            </a:srgbClr>
          </a:solidFill>
        </p:spPr>
        <p:txBody>
          <a:bodyPr>
            <a:normAutofit/>
          </a:bodyPr>
          <a:lstStyle>
            <a:lvl1pPr algn="ctr">
              <a:buNone/>
              <a:defRPr sz="4000">
                <a:ln>
                  <a:noFill/>
                </a:ln>
                <a:solidFill>
                  <a:srgbClr val="002060"/>
                </a:solidFill>
              </a:defRPr>
            </a:lvl1pPr>
          </a:lstStyle>
          <a:p>
            <a:endParaRPr lang="en-GB" dirty="0">
              <a:solidFill>
                <a:schemeClr val="bg1"/>
              </a:solidFill>
              <a:latin typeface="Rockwell" pitchFamily="18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1345059" y="1268760"/>
            <a:ext cx="3979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662C5B"/>
                </a:solidFill>
              </a:rPr>
              <a:t>Raising a new Generation of Leaders</a:t>
            </a:r>
            <a:endParaRPr lang="en-GB" sz="2000" dirty="0">
              <a:solidFill>
                <a:srgbClr val="662C5B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9003276" y="0"/>
            <a:ext cx="3230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www.covenantuniversity.edu.ng</a:t>
            </a:r>
            <a:endParaRPr lang="en-GB" sz="1800" dirty="0"/>
          </a:p>
        </p:txBody>
      </p:sp>
      <p:pic>
        <p:nvPicPr>
          <p:cNvPr id="3074" name="Picture 2" descr="C:\Users\Ours\Desktop\Picture3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29035" y="692700"/>
            <a:ext cx="5065714" cy="8175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61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4"/>
            <a:ext cx="68183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61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4263-B01D-4F49-B558-EEB448DAF4C2}" type="datetimeFigureOut">
              <a:rPr lang="en-GB" smtClean="0"/>
              <a:pPr/>
              <a:t>07/08/2018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D965-F460-422A-A842-9BE9972FC4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776" y="4800600"/>
            <a:ext cx="731678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0776" y="612775"/>
            <a:ext cx="731678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0776" y="5367338"/>
            <a:ext cx="731678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4263-B01D-4F49-B558-EEB448DAF4C2}" type="datetimeFigureOut">
              <a:rPr lang="en-GB" smtClean="0"/>
              <a:pPr/>
              <a:t>07/08/2018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D965-F460-422A-A842-9BE9972FC4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4263-B01D-4F49-B558-EEB448DAF4C2}" type="datetimeFigureOut">
              <a:rPr lang="en-GB" smtClean="0"/>
              <a:pPr/>
              <a:t>07/08/2018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D965-F460-422A-A842-9BE9972FC4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42375" y="27464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274642"/>
            <a:ext cx="8080374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4263-B01D-4F49-B558-EEB448DAF4C2}" type="datetimeFigureOut">
              <a:rPr lang="en-GB" smtClean="0"/>
              <a:pPr/>
              <a:t>07/08/2018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D965-F460-422A-A842-9BE9972FC4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0963" y="153144"/>
            <a:ext cx="11714212" cy="1115616"/>
          </a:xfrm>
          <a:solidFill>
            <a:schemeClr val="bg1"/>
          </a:solidFill>
          <a:ln w="57150">
            <a:noFill/>
          </a:ln>
        </p:spPr>
        <p:txBody>
          <a:bodyPr>
            <a:normAutofit/>
          </a:bodyPr>
          <a:lstStyle>
            <a:lvl1pPr algn="l">
              <a:defRPr sz="5400" b="1">
                <a:solidFill>
                  <a:schemeClr val="tx1">
                    <a:lumMod val="95000"/>
                    <a:lumOff val="5000"/>
                  </a:schemeClr>
                </a:solidFill>
                <a:latin typeface="Rockwell Condensed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E69B-9B3B-437C-9ADF-D56F423A0581}" type="datetimeFigureOut">
              <a:rPr lang="en-GB" smtClean="0"/>
              <a:pPr/>
              <a:t>07/08/2018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2" descr="C:\Users\Ours\Desktop\flash\c.u..jp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rgbClr val="800080">
                <a:alpha val="78824"/>
                <a:tint val="45000"/>
                <a:satMod val="400000"/>
              </a:srgbClr>
            </a:duotone>
          </a:blip>
          <a:srcRect t="41294" b="49226"/>
          <a:stretch>
            <a:fillRect/>
          </a:stretch>
        </p:blipFill>
        <p:spPr bwMode="auto">
          <a:xfrm>
            <a:off x="2" y="6309320"/>
            <a:ext cx="12281948" cy="773752"/>
          </a:xfrm>
          <a:prstGeom prst="rect">
            <a:avLst/>
          </a:prstGeom>
          <a:noFill/>
        </p:spPr>
      </p:pic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0778109" y="6336704"/>
            <a:ext cx="1045349" cy="548680"/>
          </a:xfrm>
          <a:prstGeom prst="rect">
            <a:avLst/>
          </a:prstGeom>
          <a:solidFill>
            <a:srgbClr val="F7F7F7">
              <a:alpha val="45098"/>
            </a:srgbClr>
          </a:solidFill>
        </p:spPr>
        <p:txBody>
          <a:bodyPr vert="horz" lIns="91440" tIns="45720" rIns="91440" bIns="45720" rtlCol="0" anchor="ctr"/>
          <a:lstStyle>
            <a:lvl1pPr>
              <a:defRPr sz="1400" b="1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E708FE-ED12-4ACB-81C9-F40A112777FF}" type="slidenum">
              <a:rPr kumimoji="0" lang="en-GB" sz="2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pic>
        <p:nvPicPr>
          <p:cNvPr id="10" name="Picture 2" descr="C:\Users\Ours\Desktop\my stuffs\1 NTFS_000\LostFiles2\INSPIRATION\PROJECTS\MIND PROJECTS\cu_logo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016" y="6363534"/>
            <a:ext cx="624979" cy="665866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412" y="1412776"/>
            <a:ext cx="11716352" cy="4824536"/>
          </a:xfrm>
          <a:solidFill>
            <a:schemeClr val="bg1"/>
          </a:solidFill>
          <a:ln>
            <a:noFill/>
          </a:ln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defRPr sz="4000">
                <a:latin typeface="Rockwell" pitchFamily="18" charset="0"/>
              </a:defRPr>
            </a:lvl1pPr>
            <a:lvl2pPr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  <a:defRPr sz="3600">
                <a:solidFill>
                  <a:srgbClr val="7A0000"/>
                </a:solidFill>
                <a:latin typeface="Rockwell" pitchFamily="18" charset="0"/>
              </a:defRPr>
            </a:lvl2pPr>
            <a:lvl3pPr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Calibri" pitchFamily="34" charset="0"/>
              <a:buChar char="‒"/>
              <a:defRPr sz="3200">
                <a:solidFill>
                  <a:schemeClr val="accent4">
                    <a:lumMod val="50000"/>
                  </a:schemeClr>
                </a:solidFill>
                <a:latin typeface="Rockwell" pitchFamily="18" charset="0"/>
              </a:defRPr>
            </a:lvl3pPr>
            <a:lvl4pPr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defRPr sz="2800">
                <a:latin typeface="Rockwell" pitchFamily="18" charset="0"/>
              </a:defRPr>
            </a:lvl4pPr>
            <a:lvl5pPr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defRPr sz="2800">
                <a:latin typeface="Rockwell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1026" name="Picture 2" descr="C:\Users\Ours\Desktop\Picture1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2972" y="6317328"/>
            <a:ext cx="5976665" cy="640064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 userDrawn="1"/>
        </p:nvSpPr>
        <p:spPr>
          <a:xfrm>
            <a:off x="724026" y="6707435"/>
            <a:ext cx="2215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www.covenantuniversity.edu.ng</a:t>
            </a:r>
            <a:endParaRPr lang="en-GB" sz="12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8689876" y="1340768"/>
            <a:ext cx="1800001" cy="0"/>
          </a:xfrm>
          <a:prstGeom prst="line">
            <a:avLst/>
          </a:prstGeom>
          <a:ln w="28575">
            <a:solidFill>
              <a:srgbClr val="662C5B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10526061" y="1340768"/>
            <a:ext cx="719999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11282245" y="1340768"/>
            <a:ext cx="7199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336" y="4406905"/>
            <a:ext cx="1036589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336" y="2906713"/>
            <a:ext cx="1036589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E69B-9B3B-437C-9ADF-D56F423A0581}" type="datetimeFigureOut">
              <a:rPr lang="en-GB" smtClean="0"/>
              <a:pPr/>
              <a:t>07/08/2018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EC63-AC9E-491C-B008-E83D881192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759" y="1600205"/>
            <a:ext cx="538620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214" y="1600205"/>
            <a:ext cx="538620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E69B-9B3B-437C-9ADF-D56F423A0581}" type="datetimeFigureOut">
              <a:rPr lang="en-GB" smtClean="0"/>
              <a:pPr/>
              <a:t>07/08/2018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EC63-AC9E-491C-B008-E83D881192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759" y="1535113"/>
            <a:ext cx="538832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759" y="2174875"/>
            <a:ext cx="53883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4983" y="1535113"/>
            <a:ext cx="53904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4983" y="2174875"/>
            <a:ext cx="53904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E69B-9B3B-437C-9ADF-D56F423A0581}" type="datetimeFigureOut">
              <a:rPr lang="en-GB" smtClean="0"/>
              <a:pPr/>
              <a:t>07/08/2018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EC63-AC9E-491C-B008-E83D881192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E69B-9B3B-437C-9ADF-D56F423A0581}" type="datetimeFigureOut">
              <a:rPr lang="en-GB" smtClean="0"/>
              <a:pPr/>
              <a:t>07/08/2018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EC63-AC9E-491C-B008-E83D881192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E69B-9B3B-437C-9ADF-D56F423A0581}" type="datetimeFigureOut">
              <a:rPr lang="en-GB" smtClean="0"/>
              <a:pPr/>
              <a:t>07/08/2018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EC63-AC9E-491C-B008-E83D881192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762" y="273050"/>
            <a:ext cx="401212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974" y="273055"/>
            <a:ext cx="681744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762" y="1435103"/>
            <a:ext cx="401212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E69B-9B3B-437C-9ADF-D56F423A0581}" type="datetimeFigureOut">
              <a:rPr lang="en-GB" smtClean="0"/>
              <a:pPr/>
              <a:t>07/08/2018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EC63-AC9E-491C-B008-E83D881192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759" y="274638"/>
            <a:ext cx="1097565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759" y="1600205"/>
            <a:ext cx="1097565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760" y="6356355"/>
            <a:ext cx="28455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2E69B-9B3B-437C-9ADF-D56F423A0581}" type="datetimeFigureOut">
              <a:rPr lang="en-GB" smtClean="0"/>
              <a:pPr/>
              <a:t>07/08/2018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6685" y="6356355"/>
            <a:ext cx="3861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9875" y="6356355"/>
            <a:ext cx="28455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FEC63-AC9E-491C-B008-E83D881192C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597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597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2" y="6356354"/>
            <a:ext cx="28463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A4263-B01D-4F49-B558-EEB448DAF4C2}" type="datetimeFigureOut">
              <a:rPr lang="en-GB" smtClean="0"/>
              <a:pPr/>
              <a:t>07/08/2018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7188" y="6356354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9189" y="6356354"/>
            <a:ext cx="28463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BD965-F460-422A-A842-9BE9972FC43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odun.adebayo@covenantuniversity.edu.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06387" y="1371600"/>
            <a:ext cx="11125200" cy="2971800"/>
          </a:xfrm>
        </p:spPr>
        <p:txBody>
          <a:bodyPr/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sz="5200" b="1" dirty="0" smtClean="0">
                <a:solidFill>
                  <a:srgbClr val="FFFFFF"/>
                </a:solidFill>
              </a:rPr>
              <a:t>POSTGRADUATE STUDIES IN COVENANT UNIVERSITY </a:t>
            </a:r>
            <a:r>
              <a:rPr lang="en-US" sz="5200" b="1" dirty="0" smtClean="0">
                <a:solidFill>
                  <a:srgbClr val="FFFFFF"/>
                </a:solidFill>
                <a:latin typeface="Rage Italic" pitchFamily="66" charset="0"/>
              </a:rPr>
              <a:t>PROCESSES AND EXPECTATIONS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Place of Wisdom</a:t>
            </a:r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en-US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144587" y="5029200"/>
            <a:ext cx="9525000" cy="1828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Professor Abiodun H. Adebayo</a:t>
            </a:r>
          </a:p>
          <a:p>
            <a:pPr>
              <a:spcBef>
                <a:spcPts val="0"/>
              </a:spcBef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Dean, School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of Postgraduate Studies</a:t>
            </a:r>
          </a:p>
          <a:p>
            <a:pPr>
              <a:spcBef>
                <a:spcPts val="0"/>
              </a:spcBef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Covenant University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hlinkClick r:id="rId3"/>
              </a:rPr>
              <a:t>abiodun.adebayo@covenantuniversity.edu.ng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ADMISSION SCREENING PROCEDURES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411" y="1412776"/>
            <a:ext cx="11955763" cy="5140424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q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 of Assessment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Written Examination (CBT)- 50%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Quantitative and Verbal Reasoning, English, Mathematics,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based, Research based, Core-Value based, etc</a:t>
            </a:r>
          </a:p>
          <a:p>
            <a:pPr lvl="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Oral Examination- 50%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Spirituality, Appearance, Knowledgability, Comportment, and Research Proposal.</a:t>
            </a:r>
          </a:p>
          <a:p>
            <a:pPr lvl="1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PROCEDURES FOR ORAL SCREENING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Department shall constitute a panel made up of HOD and the Departmental PG Committee to review and recommend to College PG Board.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Committee to review the applications, certificates and subject combination of prospective candidates. </a:t>
            </a:r>
          </a:p>
          <a:p>
            <a:pPr lvl="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College PG Committee shall review the recommendations from the Departmental PG Committee and make recommendations to the SPS. </a:t>
            </a:r>
          </a:p>
          <a:p>
            <a:pPr lvl="0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11955764" cy="5627712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minutes shall be duly signed with the names and designation of all.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Reports are expected to be forwarded to SPS within 48 Hours after the oral screening.</a:t>
            </a:r>
          </a:p>
          <a:p>
            <a:pPr lvl="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Applicants are expected to score at least 50% in each of the exam to be eligible.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Admission is inconclusive without transcripts.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963" y="0"/>
            <a:ext cx="11714212" cy="1115616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REGISTRATION OF COURSES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12195174" cy="5399112"/>
          </a:xfrm>
        </p:spPr>
        <p:txBody>
          <a:bodyPr>
            <a:normAutofit lnSpcReduction="10000"/>
          </a:bodyPr>
          <a:lstStyle/>
          <a:p>
            <a:pPr lvl="0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candidate must register at the beginning of every academic session all through the period of studentship.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 student who fails to register for an academic session is deemed to have voluntarily withdrawn from the postgraduate programme.</a:t>
            </a:r>
          </a:p>
          <a:p>
            <a:pPr lvl="0"/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student shall be allowed to proceed to any stage of the programme without proper registration.  </a:t>
            </a: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DEFERMENT OF ACADEMIC ACTIVITIES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cases of deferment shall be taken on its own merit.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are adviced to process their applications through their HODs to SPS at the beginning of session.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Proof of payment of the prescribed School fees should accompany the application.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EXPECTED PROGRAMME SCHEDULE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319" y="1371600"/>
            <a:ext cx="12104856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629" y="1600200"/>
            <a:ext cx="11904869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6682" y="1676400"/>
            <a:ext cx="11701811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LEVELS OF POSTGRADUATE EXAMINATIONS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Coursework Examinations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Proposal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Defence</a:t>
            </a:r>
            <a:endParaRPr lang="en-US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Postfield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Defence</a:t>
            </a:r>
            <a:endParaRPr lang="en-US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Oral Examinations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Coursework Examinations…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56032" algn="just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Deans, College, Departmental Coordinators and SPSB Committee on Examinations are expected to monitor the conduct of these examinations.</a:t>
            </a:r>
          </a:p>
          <a:p>
            <a:pPr marL="365760" indent="-256032" algn="just">
              <a:spcAft>
                <a:spcPts val="0"/>
              </a:spcAft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indent="-256032" algn="just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HODs are the Chief Examiners and are expected to monitor the conduct of the examination and ensure that the examination process is followed.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963" y="0"/>
            <a:ext cx="11714212" cy="1115616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 OF PRESENTATION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12195175" cy="5562600"/>
          </a:xfrm>
        </p:spPr>
        <p:txBody>
          <a:bodyPr>
            <a:normAutofit fontScale="47500" lnSpcReduction="20000"/>
          </a:bodyPr>
          <a:lstStyle/>
          <a:p>
            <a:r>
              <a:rPr lang="en-US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  <a:p>
            <a:r>
              <a:rPr lang="en-US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NUC Approved Postgraduate Programmes</a:t>
            </a:r>
          </a:p>
          <a:p>
            <a:r>
              <a:rPr lang="en-US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Registration of Courses</a:t>
            </a:r>
          </a:p>
          <a:p>
            <a:r>
              <a:rPr lang="en-US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Graduation Statistics in the Last 5 Years</a:t>
            </a:r>
          </a:p>
          <a:p>
            <a:r>
              <a:rPr lang="en-US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Admission Screening Procedures </a:t>
            </a:r>
          </a:p>
          <a:p>
            <a:r>
              <a:rPr lang="en-US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Expected </a:t>
            </a:r>
            <a:r>
              <a:rPr lang="en-US" sz="5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  <a:r>
              <a:rPr lang="en-US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Schedule</a:t>
            </a:r>
          </a:p>
          <a:p>
            <a:r>
              <a:rPr lang="en-US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Levels of Postgraduate Examination</a:t>
            </a:r>
          </a:p>
          <a:p>
            <a:r>
              <a:rPr lang="en-US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Regulations on Failed Courses</a:t>
            </a:r>
          </a:p>
          <a:p>
            <a:r>
              <a:rPr lang="en-US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Appointment of Mentors and Supervisors</a:t>
            </a:r>
          </a:p>
          <a:p>
            <a:r>
              <a:rPr lang="en-US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Can Teach and Supervise a PG Student? And Supervision Quota</a:t>
            </a:r>
          </a:p>
          <a:p>
            <a:r>
              <a:rPr lang="en-US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Publication Requirement</a:t>
            </a:r>
          </a:p>
          <a:p>
            <a:r>
              <a:rPr lang="en-US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 Upload</a:t>
            </a:r>
          </a:p>
          <a:p>
            <a:r>
              <a:rPr lang="en-US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Examination Processes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HODs should note that All Questions must be vet by the External Examiners and copies of his reports must be sent to Dean, SPS immediately after the vetting exercise.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expected that marking of the scripts be done within the stipulated timeframe (not later than 2 weeks)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Departmental PG Board meets within the stipulated timeframe (Not more than 2 weeks after the examinations) to consider the results.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 are keyed-in within the stipulated timeframe.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Complete Result would be expected to be vetted by the External Examiner.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Approval of Coursework Results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HOD shall at the end of the coursework compile the approved results by the Departmental PG Board and forward same to the Dean, SPS through the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Coordinator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Dean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Committee of the SPS shall consider the result and recommend same to the Senate of Covenant University for approval.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Proposal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Defence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Proposal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Defence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Masters shall be handled by the Department but monitored by the College.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HODs shall forward to SPS the Departmental PG Board, list of recommended Supervisors for Masters’ Dissertations.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Such list must be accompanied with minutes of Meetings and signed by Board members.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M.Phil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Ph.D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Proposal Examinations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Approval of Supervisors</a:t>
            </a:r>
            <a:r>
              <a:rPr lang="en-GB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have been established by Senate through SPS (Please see the PG Handbook for details).</a:t>
            </a:r>
          </a:p>
          <a:p>
            <a:pPr lvl="0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Departmental Proposal </a:t>
            </a:r>
            <a:r>
              <a:rPr lang="en-GB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Defense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must have been conducted (Please see the PG Handbook for details).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M.Phil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GB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Ph.D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Proposal Defence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219200"/>
            <a:ext cx="12195175" cy="5181600"/>
          </a:xfrm>
        </p:spPr>
        <p:txBody>
          <a:bodyPr>
            <a:normAutofit lnSpcReduction="10000"/>
          </a:bodyPr>
          <a:lstStyle/>
          <a:p>
            <a:pPr lvl="0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Copies of the proposal shall be sent to all the approved examiners by the HOD at least 7 days before the date of the proposal defence.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lecturers in the Professorial cadre must also be given a copy of the written proposal at least 7 days to the date of the proposal defence.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of the examiners must submit a written report on the proposal to the Dean, SPS.</a:t>
            </a: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M.Phil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GB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Ph.D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Proposal Defence </a:t>
            </a:r>
            <a:r>
              <a:rPr lang="en-GB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Cont’D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SPS representative must be physically present at the proposal defence (not by proxy). </a:t>
            </a:r>
          </a:p>
          <a:p>
            <a:pPr lvl="0"/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Absence of the SPS representative renders the proposal defence invalid. </a:t>
            </a: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other approved examiners must be present at the proposal defence. In the event of absence of any of the examiner, the HOD shall inform the Dean, SPS. </a:t>
            </a:r>
          </a:p>
          <a:p>
            <a:pPr lvl="0"/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absence of only one examiner, except the SPS representative, shall not void the outcome.</a:t>
            </a: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M.Phil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GB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Ph.D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Proposal Defence </a:t>
            </a:r>
            <a:r>
              <a:rPr lang="en-GB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Cont’D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result of the examination must be a consensus opinion of the panel of examiners.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signed report of proposal defence must reach the School of Postgraduate Studies within 72 hours after the examination. </a:t>
            </a: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Committee of the School of Postgraduate Studies shall consider the report and recommend same to the Senate of Covenant University for approval.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POST-FIELD EXAMINATION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386" y="1066800"/>
            <a:ext cx="11649377" cy="5170512"/>
          </a:xfrm>
        </p:spPr>
        <p:txBody>
          <a:bodyPr>
            <a:normAutofit fontScale="92500"/>
          </a:bodyPr>
          <a:lstStyle/>
          <a:p>
            <a:pPr lvl="0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student is considered ready for the </a:t>
            </a:r>
            <a:r>
              <a:rPr lang="en-GB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Ph.D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Post-Field defence only after a successful presentation of the Post-field seminar in the Department.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lecturers from the rank of Senior Lecturer in the Department shall be given a copy of the research synopsis (30 - 50 pages) </a:t>
            </a: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least seven days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date of the post- field seminar. </a:t>
            </a:r>
          </a:p>
          <a:p>
            <a:pPr lvl="0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synopsis shall be an abridged Ph.D. thesis.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Head of Department shall at the satisfactory presentation of Departmental post-field seminar by the student forward to the Dean, SPS. </a:t>
            </a:r>
          </a:p>
          <a:p>
            <a:pPr lvl="0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Committee of the SPS shall consider the examiners and appoint a representative of the SPS for the post-field defence.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the inception, the Proprietors of Covenant University noted the prime position of postgraduate training for the overall success of the institution and the rapid development of the nation. </a:t>
            </a:r>
          </a:p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realities led to the proposal to Senate on November 26, 2003 to establish the School of Postgraduate Studies.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POST-FIELD DEFENCE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Copies of the </a:t>
            </a:r>
            <a:r>
              <a:rPr lang="en-GB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Ph.D</a:t>
            </a: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synopsis (30 - 50 pages) and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Thesis</a:t>
            </a: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shall be forwarded by the HOD to all the approved examiners at least 7 days before the date of the post-field defence.</a:t>
            </a: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lecturers in the Professorial cadre in the Student’s Department shall also be given a copy of the </a:t>
            </a:r>
            <a:r>
              <a:rPr lang="en-GB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Ph.D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synopsis at </a:t>
            </a: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least 7 days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date of the post-field defence.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the approved examiners must submit a written report on the synopsis to the Dean, SPS through the College Coordinator and College Dean.</a:t>
            </a:r>
          </a:p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reports of the examiners shall be forwarded by the Head of Department to the Dean, SPS. </a:t>
            </a:r>
          </a:p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Head of Department and Student’s supervisors shall ensure that the corrections are satisfactorily effected.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SPS representative must be physically present at the post-field defence (not by proxy).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0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Absence of the SPS representative renders the post-field defence invalid.</a:t>
            </a:r>
          </a:p>
          <a:p>
            <a:pPr lvl="0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SPS Representative must submit a report to the PG School.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PhD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Oral Defence/Viva Voce: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187" y="990600"/>
            <a:ext cx="11725577" cy="5246712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copy of the </a:t>
            </a:r>
            <a:r>
              <a:rPr lang="en-GB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Ph.D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thesis shall be sent to the external examiner and other members of the panel of examiners.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examiner shall return to the Dean, SPS their report of the assessment of the thesis.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external examiner’s report and at least one internal examiner’s report of the assessment must be positive for the candidate to be considered for oral defence. </a:t>
            </a:r>
          </a:p>
          <a:p>
            <a:pPr lvl="0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date shall be fixed for the oral defence of the thesis once the received reports are positive.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1955764" cy="6237312"/>
          </a:xfrm>
        </p:spPr>
        <p:txBody>
          <a:bodyPr>
            <a:normAutofit fontScale="92500"/>
          </a:bodyPr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external examiner and the SPS representative must be in attendance physically (not by proxy) before the oral defence can be regarded as authentic.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other approved examiners must be present at the proposal defence. </a:t>
            </a:r>
          </a:p>
          <a:p>
            <a:pPr lvl="0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event of the absence of any of the examiner, the HOD shall inform the Dean, SPS. </a:t>
            </a:r>
          </a:p>
          <a:p>
            <a:pPr lvl="0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Absence of only one examiner, save the external examiner or the SPS Rep, shall not void the outcome.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11955764" cy="5703912"/>
          </a:xfrm>
        </p:spPr>
        <p:txBody>
          <a:bodyPr>
            <a:normAutofit/>
          </a:bodyPr>
          <a:lstStyle/>
          <a:p>
            <a:pPr lvl="0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result of the examination must be a consensus of the panel of examiners.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signed report of the oral defence must reach the Dean, SPS on or </a:t>
            </a: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 72 hours after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the examination.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Committee of the SPS shall consider the report and recommend same to the Senate of Covenant University for approval.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963" y="0"/>
            <a:ext cx="11714212" cy="1115616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REGULATIONS ON FAILED COURSES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187" y="914400"/>
            <a:ext cx="11725577" cy="532291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Master’s student can not have more than two failed courses upon completion of the coursework.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Standing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 in good standing, a student must in each semester have a GPA of not less than 3.00 for the Master’s Programme.  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 Master’s student with less than 3.00 CGPA after the first year shall not proceed to the Next Stage and shall withdraw from the </a:t>
            </a: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187" y="762000"/>
            <a:ext cx="11725577" cy="5475312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Ph.D student is said to be on a good standing if he/she has a GPA of at least 4:00 upon the completion of the coursework which is usually a semester.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 student who fails to meet this requirement shall not proceed to the next stage and shall be withdrawn from the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Candidate admitted in the M.Phil/Ph.D </a:t>
            </a: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less than 4:00 CGPA cannot continue with the Ph.D </a:t>
            </a: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but can proceed with a dissertation in the 2nd year and shall be awarded a terminal M.Phil degree.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Appointment of Mentors and Supervisors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Mentors are appointed for students who have duly registered in the Alpha semester.</a:t>
            </a:r>
          </a:p>
          <a:p>
            <a:r>
              <a:rPr lang="en-US" dirty="0" smtClean="0"/>
              <a:t>HOD make a recommendation to the Departmental PG Board for consideration.</a:t>
            </a:r>
          </a:p>
          <a:p>
            <a:r>
              <a:rPr lang="en-US" dirty="0" smtClean="0"/>
              <a:t>The list of the Mentors are forwarded through the College Dean to Dean SPS with minutes of the Meeting.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963" y="0"/>
            <a:ext cx="11714212" cy="1115616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 a leading centre for postgraduate training for the needs of contemporary Africa.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GB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Mission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produce very high quality postgraduates by engaging best practices in programme, research and services, deploying life applicable, life promoting as well as cutting-edge techniques in our services and delivery.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the Coursework examinations, the HOD shall make recommendations for appointment of Supervisors to the Departmental PG Board for consideration for students on good standing.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recommended list of the Supervisors are forwarded through the College Dean to Dean SPS with minutes of the Meeting.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SPS Board will approve the list for the Master’s students and letters of appointment are subsequently issued to the Supervisors by SPS.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PhD Supervisors, the recommendations of the SPS Board will be forwarded for Senate consideration and approval. The Registrar will issue Letters of appointment.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11583988" cy="887016"/>
          </a:xfrm>
        </p:spPr>
        <p:txBody>
          <a:bodyPr>
            <a:no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CAN TEACH AND SUPERVISE A PG STUDENT?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2667000"/>
            <a:ext cx="1203960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144587" y="5486400"/>
            <a:ext cx="81534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*LI with a minimum of two years’ experience</a:t>
            </a:r>
            <a:endParaRPr lang="en-US" sz="2400" dirty="0" smtClean="0"/>
          </a:p>
          <a:p>
            <a:r>
              <a:rPr lang="en-US" sz="2400" b="1" dirty="0" smtClean="0"/>
              <a:t>**SL with experience as Co-supervisor</a:t>
            </a:r>
            <a:endParaRPr lang="en-US" sz="2400" dirty="0" smtClean="0"/>
          </a:p>
          <a:p>
            <a:endParaRPr lang="en-US" sz="28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30187" y="914400"/>
            <a:ext cx="11716352" cy="1940024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136</a:t>
            </a:r>
            <a:r>
              <a:rPr lang="en-US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Senate approved the category of faculty who can teach and supervise at the postgraduate level.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Supervision</a:t>
            </a:r>
            <a:r>
              <a:rPr lang="en-US" dirty="0" smtClean="0"/>
              <a:t> Quota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maximum students a faculty can supervise at the postgraduate level is FIVE (5).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However, any Department that wishes to exceed this limit for some faculty members must apply to SPS for consideration.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PUBLICATION REQUIREMENTS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387" y="1219200"/>
            <a:ext cx="11649376" cy="56388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Publication of research findings in conference proceedings and journals indexed in </a:t>
            </a:r>
            <a:r>
              <a:rPr lang="en-GB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Clarivate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Analytics or SCOPUS is a graduation requirement for all students on the Master’s and </a:t>
            </a:r>
            <a:r>
              <a:rPr lang="en-GB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Ph.D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programmes.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Master’s candidate must publish a minimum of two research papers.</a:t>
            </a:r>
          </a:p>
          <a:p>
            <a:pPr lvl="1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publication in the relevant University based journal maybe accepted for candidates in the Master’s programme.</a:t>
            </a:r>
          </a:p>
          <a:p>
            <a:pPr lvl="0"/>
            <a:endPara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The </a:t>
            </a:r>
            <a:r>
              <a:rPr lang="en-GB" dirty="0" err="1" smtClean="0"/>
              <a:t>Ph.D</a:t>
            </a:r>
            <a:r>
              <a:rPr lang="en-GB" dirty="0" smtClean="0"/>
              <a:t> candidate must publish a minimum of three research papers in </a:t>
            </a:r>
            <a:r>
              <a:rPr lang="en-GB" dirty="0" err="1" smtClean="0"/>
              <a:t>Clarivate</a:t>
            </a:r>
            <a:r>
              <a:rPr lang="en-GB" dirty="0" smtClean="0"/>
              <a:t> Analytics or SCOPUS indexed outlets (two papers in conference proceedings and one in a journal or one paper in a conference proceeding and two in a journal).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 UPLOAD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Henceforth, only results uploaded  and spreadsheet  generated from the portal system shall be acceptable by SPS.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CSIS is helping out to automate all our results which is similar to the undergraduate format.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Details will be communicated to all HODs and Graduate Coordinators.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9187" y="152400"/>
            <a:ext cx="4725988" cy="6705600"/>
          </a:xfrm>
        </p:spPr>
        <p:txBody>
          <a:bodyPr>
            <a:normAutofit fontScale="90000"/>
          </a:bodyPr>
          <a:lstStyle/>
          <a:p>
            <a:r>
              <a:rPr lang="en-US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REVISED SPS</a:t>
            </a:r>
            <a:br>
              <a:rPr lang="en-US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OPERATIONAL FORMS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Senate approved (141</a:t>
            </a:r>
            <a:r>
              <a:rPr lang="en-US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Senate)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Commence with effect from 2018/2019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392987" cy="6769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1955764" cy="50181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offices are always opened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all should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have any concern.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us all Join Hands together and realize our Vision 10-2022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Remember, the Path of the Just is as a Shinning Light that Shines More and More until the Perfect Day!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411" y="1412776"/>
            <a:ext cx="11955763" cy="4824536"/>
          </a:xfrm>
        </p:spPr>
        <p:txBody>
          <a:bodyPr>
            <a:normAutofit/>
          </a:bodyPr>
          <a:lstStyle/>
          <a:p>
            <a:endParaRPr lang="en-US" sz="6000" b="1" dirty="0" smtClean="0"/>
          </a:p>
          <a:p>
            <a:pPr algn="ctr">
              <a:buNone/>
            </a:pPr>
            <a:r>
              <a:rPr lang="en-US" sz="6000" b="1" dirty="0" smtClean="0"/>
              <a:t>   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 YOU</a:t>
            </a:r>
          </a:p>
          <a:p>
            <a:pPr algn="ctr">
              <a:buNone/>
            </a:pP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 </a:t>
            </a:r>
          </a:p>
          <a:p>
            <a:pPr algn="ctr">
              <a:buNone/>
            </a:pP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LISTENING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187" y="1066800"/>
            <a:ext cx="11964988" cy="5562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Number of Approved Programmes: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M.A, M.Sc, M.Eng- 34</a:t>
            </a:r>
          </a:p>
          <a:p>
            <a:pPr>
              <a:buFont typeface="Wingdings" pitchFamily="2" charset="2"/>
              <a:buChar char="q"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MBA/MPA- 5</a:t>
            </a:r>
          </a:p>
          <a:p>
            <a:pPr>
              <a:buFont typeface="Wingdings" pitchFamily="2" charset="2"/>
              <a:buChar char="q"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M.Phil- 28</a:t>
            </a:r>
          </a:p>
          <a:p>
            <a:pPr>
              <a:buFont typeface="Wingdings" pitchFamily="2" charset="2"/>
              <a:buChar char="q"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Ph.D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- 34</a:t>
            </a:r>
          </a:p>
          <a:p>
            <a:pPr>
              <a:buFont typeface="Wingdings" pitchFamily="2" charset="2"/>
              <a:buChar char="q"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5175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NUC APPROVED POSTGRADUATE PROGRAMMES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5174" cy="67056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Programmes Include: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M.Sc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M.Phil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Ph.D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Accounting </a:t>
            </a:r>
          </a:p>
          <a:p>
            <a:pPr lvl="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M.Sc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M.Phil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Ph.D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Banking and Finance</a:t>
            </a:r>
          </a:p>
          <a:p>
            <a:pPr lvl="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M.Sc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/MBA/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M.Phil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Ph.D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Business Administration </a:t>
            </a:r>
          </a:p>
          <a:p>
            <a:pPr lvl="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M.Sc/M.Phil/Ph.D </a:t>
            </a:r>
            <a:r>
              <a:rPr lang="en-US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 Relations &amp; Human Resource Mgt</a:t>
            </a:r>
          </a:p>
          <a:p>
            <a:pPr lvl="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M.Sc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/MBA/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M.Phil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Ph.D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Marketing</a:t>
            </a:r>
          </a:p>
          <a:p>
            <a:pPr lvl="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M.Sc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M.Phil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Ph.D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Demography and Social Statistics</a:t>
            </a:r>
          </a:p>
          <a:p>
            <a:pPr lvl="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M.Sc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M.Phil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Ph.D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</a:t>
            </a:r>
          </a:p>
          <a:p>
            <a:pPr lvl="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M.Sc/Ph.D Mass Communication 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5174" cy="662940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M.Sc</a:t>
            </a:r>
            <a:r>
              <a:rPr 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4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M.Phil</a:t>
            </a:r>
            <a:r>
              <a:rPr 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4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Ph.D</a:t>
            </a:r>
            <a:r>
              <a:rPr 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Sociology </a:t>
            </a:r>
          </a:p>
          <a:p>
            <a:pPr lvl="0"/>
            <a:r>
              <a:rPr 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M.Sc</a:t>
            </a:r>
            <a:r>
              <a:rPr 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4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M.Phil</a:t>
            </a:r>
            <a:r>
              <a:rPr 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4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Ph.D</a:t>
            </a:r>
            <a:r>
              <a:rPr 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International Relations</a:t>
            </a:r>
          </a:p>
          <a:p>
            <a:pPr lvl="0"/>
            <a:r>
              <a:rPr lang="en-US" sz="4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M.Sc</a:t>
            </a:r>
            <a:r>
              <a:rPr 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4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M.Phil</a:t>
            </a:r>
            <a:r>
              <a:rPr 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4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Ph.D</a:t>
            </a:r>
            <a:r>
              <a:rPr 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Political Science</a:t>
            </a:r>
          </a:p>
          <a:p>
            <a:pPr lvl="0"/>
            <a:r>
              <a:rPr 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M.Sc</a:t>
            </a:r>
            <a:r>
              <a:rPr 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/MPA/</a:t>
            </a:r>
            <a:r>
              <a:rPr lang="en-US" sz="4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M.Phil</a:t>
            </a:r>
            <a:r>
              <a:rPr 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4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Ph.D</a:t>
            </a:r>
            <a:r>
              <a:rPr 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Public Administration</a:t>
            </a:r>
          </a:p>
          <a:p>
            <a:pPr lvl="0"/>
            <a:r>
              <a:rPr lang="en-US" sz="4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M.A/Ph.D Counseling</a:t>
            </a:r>
          </a:p>
          <a:p>
            <a:pPr lvl="0"/>
            <a:r>
              <a:rPr 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M.Sc</a:t>
            </a:r>
            <a:r>
              <a:rPr lang="en-US" sz="4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4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Ph.D</a:t>
            </a:r>
            <a:r>
              <a:rPr lang="en-US" sz="4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Psychology</a:t>
            </a:r>
          </a:p>
          <a:p>
            <a:pPr lvl="0"/>
            <a:r>
              <a:rPr 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M.A/Ph.D English</a:t>
            </a:r>
          </a:p>
          <a:p>
            <a:pPr lvl="0"/>
            <a:r>
              <a:rPr lang="en-US" sz="4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M.A/Ph.D French</a:t>
            </a:r>
          </a:p>
          <a:p>
            <a:pPr lvl="0"/>
            <a:r>
              <a:rPr 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M.Eng</a:t>
            </a:r>
            <a:r>
              <a:rPr 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4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M.Phil</a:t>
            </a:r>
            <a:r>
              <a:rPr 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4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Ph.D</a:t>
            </a:r>
            <a:r>
              <a:rPr 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Civil Engineering</a:t>
            </a:r>
          </a:p>
          <a:p>
            <a:pPr lvl="0"/>
            <a:r>
              <a:rPr 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M.Eng</a:t>
            </a:r>
            <a:r>
              <a:rPr 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4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M.Phil</a:t>
            </a:r>
            <a:r>
              <a:rPr 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4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Ph.D</a:t>
            </a:r>
            <a:r>
              <a:rPr 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Engineering </a:t>
            </a:r>
          </a:p>
          <a:p>
            <a:pPr lvl="0"/>
            <a:r>
              <a:rPr 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M.Eng</a:t>
            </a:r>
            <a:r>
              <a:rPr 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4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M.Phil</a:t>
            </a:r>
            <a:r>
              <a:rPr 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4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Ph.D</a:t>
            </a:r>
            <a:r>
              <a:rPr 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Electrical and Electronics Engineering</a:t>
            </a:r>
          </a:p>
          <a:p>
            <a:pPr lvl="0"/>
            <a:r>
              <a:rPr 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M.Eng/M.Phil/Ph.D Information and Communication </a:t>
            </a:r>
            <a:r>
              <a:rPr lang="en-US" sz="4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Engr</a:t>
            </a:r>
            <a:endParaRPr lang="en-US" sz="4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M.Eng</a:t>
            </a:r>
            <a:r>
              <a:rPr 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4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M.Phil</a:t>
            </a:r>
            <a:r>
              <a:rPr 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4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Ph.D</a:t>
            </a:r>
            <a:r>
              <a:rPr 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Mechanical Engineering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188" y="152400"/>
            <a:ext cx="11725576" cy="608491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M.Eng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M.Phil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Ph.D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Chemical Engineering</a:t>
            </a:r>
          </a:p>
          <a:p>
            <a:pPr lvl="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M.Eng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M.Phil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Ph.D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Petroleum Engineering</a:t>
            </a:r>
          </a:p>
          <a:p>
            <a:pPr lvl="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M.Sc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M.Phil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Ph.D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Architecture</a:t>
            </a:r>
          </a:p>
          <a:p>
            <a:pPr lvl="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M.Sc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M.Phil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Ph.D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Building Technology</a:t>
            </a:r>
          </a:p>
          <a:p>
            <a:pPr lvl="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M.Sc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M.Phil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Ph.D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Estate Management</a:t>
            </a:r>
          </a:p>
          <a:p>
            <a:pPr lvl="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M.Sc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M.Phil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Ph.D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Biology</a:t>
            </a:r>
          </a:p>
          <a:p>
            <a:pPr lvl="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M.Sc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M.Phil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Ph.D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Biochemistry</a:t>
            </a:r>
          </a:p>
          <a:p>
            <a:pPr lvl="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M.Sc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M.Phil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Ph.D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Microbiology</a:t>
            </a:r>
          </a:p>
          <a:p>
            <a:pPr lvl="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M.Sc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M.Phil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Ph.D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Industrial Chemistry</a:t>
            </a:r>
          </a:p>
          <a:p>
            <a:pPr lvl="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M.Sc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M.Phil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Ph.D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Management and Information Systems</a:t>
            </a:r>
          </a:p>
          <a:p>
            <a:pPr lvl="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M.Sc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M.Phil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Ph.D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Biochemistry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M.Sc/Ph.D Industrial Mathematics</a:t>
            </a:r>
          </a:p>
          <a:p>
            <a:pPr lvl="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M.Sc/M.Phil/Ph.D Industrial Physics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GRADUATION STATISTICS IN THE LAST 5 YEARS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0187" y="1905000"/>
            <a:ext cx="11539846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1889792</TotalTime>
  <Words>2282</Words>
  <Application>Microsoft Office PowerPoint</Application>
  <PresentationFormat>Custom</PresentationFormat>
  <Paragraphs>211</Paragraphs>
  <Slides>49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49</vt:i4>
      </vt:variant>
    </vt:vector>
  </HeadingPairs>
  <TitlesOfParts>
    <vt:vector size="51" baseType="lpstr">
      <vt:lpstr>Office Theme</vt:lpstr>
      <vt:lpstr>Custom Design</vt:lpstr>
      <vt:lpstr>      POSTGRADUATE STUDIES IN COVENANT UNIVERSITY PROCESSES AND EXPECTATIONS  The Place of Wisdom     </vt:lpstr>
      <vt:lpstr>OUTLINE OF PRESENTATION</vt:lpstr>
      <vt:lpstr>INTRODUCTION</vt:lpstr>
      <vt:lpstr>VISION</vt:lpstr>
      <vt:lpstr>NUC APPROVED POSTGRADUATE PROGRAMMES</vt:lpstr>
      <vt:lpstr>Slide 6</vt:lpstr>
      <vt:lpstr>Slide 7</vt:lpstr>
      <vt:lpstr>Slide 8</vt:lpstr>
      <vt:lpstr>GRADUATION STATISTICS IN THE LAST 5 YEARS</vt:lpstr>
      <vt:lpstr>ADMISSION SCREENING PROCEDURES</vt:lpstr>
      <vt:lpstr>PROCEDURES FOR ORAL SCREENING</vt:lpstr>
      <vt:lpstr>Slide 12</vt:lpstr>
      <vt:lpstr>REGISTRATION OF COURSES</vt:lpstr>
      <vt:lpstr>DEFERMENT OF ACADEMIC ACTIVITIES</vt:lpstr>
      <vt:lpstr>EXPECTED PROGRAMME SCHEDULE</vt:lpstr>
      <vt:lpstr>Slide 16</vt:lpstr>
      <vt:lpstr>Slide 17</vt:lpstr>
      <vt:lpstr>LEVELS OF POSTGRADUATE EXAMINATIONS</vt:lpstr>
      <vt:lpstr>Coursework Examinations…</vt:lpstr>
      <vt:lpstr>Examination Processes Cont’d</vt:lpstr>
      <vt:lpstr>Slide 21</vt:lpstr>
      <vt:lpstr>Approval of Coursework Results</vt:lpstr>
      <vt:lpstr>Proposal Defence</vt:lpstr>
      <vt:lpstr>M.Phil/Ph.D Proposal Examinations</vt:lpstr>
      <vt:lpstr> M.Phil/Ph.D Proposal Defence </vt:lpstr>
      <vt:lpstr> M.Phil/Ph.D Proposal Defence Cont’D </vt:lpstr>
      <vt:lpstr> M.Phil/Ph.D Proposal Defence Cont’D </vt:lpstr>
      <vt:lpstr>POST-FIELD EXAMINATION</vt:lpstr>
      <vt:lpstr>Slide 29</vt:lpstr>
      <vt:lpstr>POST-FIELD DEFENCE</vt:lpstr>
      <vt:lpstr>Slide 31</vt:lpstr>
      <vt:lpstr>Slide 32</vt:lpstr>
      <vt:lpstr> PhD Oral Defence/Viva Voce:  </vt:lpstr>
      <vt:lpstr>Slide 34</vt:lpstr>
      <vt:lpstr>Slide 35</vt:lpstr>
      <vt:lpstr>REGULATIONS ON FAILED COURSES</vt:lpstr>
      <vt:lpstr>Slide 37</vt:lpstr>
      <vt:lpstr>Slide 38</vt:lpstr>
      <vt:lpstr>Appointment of Mentors and Supervisors</vt:lpstr>
      <vt:lpstr>Slide 40</vt:lpstr>
      <vt:lpstr>Slide 41</vt:lpstr>
      <vt:lpstr>WHO CAN TEACH AND SUPERVISE A PG STUDENT?</vt:lpstr>
      <vt:lpstr>Supervision Quota</vt:lpstr>
      <vt:lpstr>PUBLICATION REQUIREMENTS</vt:lpstr>
      <vt:lpstr>Slide 45</vt:lpstr>
      <vt:lpstr>RESULT UPLOAD</vt:lpstr>
      <vt:lpstr>REVISED SPS OPERATIONAL FORMS   - Senate approved (141st Senate) - Commence with effect from 2018/2019 </vt:lpstr>
      <vt:lpstr>CONCLUSION</vt:lpstr>
      <vt:lpstr>Slide 49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Driving Administrative Quality For Vision 10: 2022</dc:title>
  <dc:creator>HP</dc:creator>
  <cp:lastModifiedBy>Abiodun Adebayo</cp:lastModifiedBy>
  <cp:revision>188</cp:revision>
  <cp:lastPrinted>2015-08-03T07:22:59Z</cp:lastPrinted>
  <dcterms:created xsi:type="dcterms:W3CDTF">2014-01-31T21:42:27Z</dcterms:created>
  <dcterms:modified xsi:type="dcterms:W3CDTF">2018-08-07T16:00:41Z</dcterms:modified>
</cp:coreProperties>
</file>