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92" r:id="rId4"/>
    <p:sldId id="291" r:id="rId5"/>
    <p:sldId id="290" r:id="rId6"/>
    <p:sldId id="289" r:id="rId7"/>
    <p:sldId id="260" r:id="rId8"/>
    <p:sldId id="293" r:id="rId9"/>
    <p:sldId id="261" r:id="rId10"/>
    <p:sldId id="296" r:id="rId11"/>
    <p:sldId id="262" r:id="rId12"/>
    <p:sldId id="263" r:id="rId13"/>
    <p:sldId id="264" r:id="rId14"/>
    <p:sldId id="265" r:id="rId15"/>
    <p:sldId id="266" r:id="rId16"/>
    <p:sldId id="269" r:id="rId17"/>
    <p:sldId id="270" r:id="rId18"/>
    <p:sldId id="271" r:id="rId19"/>
    <p:sldId id="272" r:id="rId20"/>
    <p:sldId id="267" r:id="rId21"/>
    <p:sldId id="268" r:id="rId22"/>
    <p:sldId id="273" r:id="rId23"/>
    <p:sldId id="274" r:id="rId24"/>
    <p:sldId id="275" r:id="rId25"/>
    <p:sldId id="286" r:id="rId26"/>
    <p:sldId id="297" r:id="rId27"/>
    <p:sldId id="276" r:id="rId28"/>
    <p:sldId id="277" r:id="rId29"/>
    <p:sldId id="278" r:id="rId30"/>
    <p:sldId id="279" r:id="rId31"/>
    <p:sldId id="281" r:id="rId32"/>
    <p:sldId id="280" r:id="rId33"/>
    <p:sldId id="288" r:id="rId34"/>
    <p:sldId id="282" r:id="rId35"/>
    <p:sldId id="283" r:id="rId36"/>
    <p:sldId id="284" r:id="rId37"/>
    <p:sldId id="287" r:id="rId38"/>
    <p:sldId id="295"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C3AD32-53FE-4924-8DC4-5E4530BAF19E}"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en-US"/>
        </a:p>
      </dgm:t>
    </dgm:pt>
    <dgm:pt modelId="{CBE1EF23-10A6-4CA9-89DD-E95526BDFE7C}">
      <dgm:prSet phldrT="[Text]"/>
      <dgm:spPr>
        <a:xfrm>
          <a:off x="3256880" y="2416"/>
          <a:ext cx="1715839" cy="857919"/>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Calibri"/>
              <a:ea typeface="+mn-ea"/>
              <a:cs typeface="+mn-cs"/>
            </a:rPr>
            <a:t>Research and innovation </a:t>
          </a:r>
        </a:p>
      </dgm:t>
    </dgm:pt>
    <dgm:pt modelId="{4A1E7F72-524F-426B-B67C-BC2279B33E1B}" type="parTrans" cxnId="{5436FE12-4E2D-498F-99AF-BC13201F0428}">
      <dgm:prSet/>
      <dgm:spPr/>
      <dgm:t>
        <a:bodyPr/>
        <a:lstStyle/>
        <a:p>
          <a:endParaRPr lang="en-US"/>
        </a:p>
      </dgm:t>
    </dgm:pt>
    <dgm:pt modelId="{405F642E-A58D-4E9D-ABD4-2637C8D83925}" type="sibTrans" cxnId="{5436FE12-4E2D-498F-99AF-BC13201F0428}">
      <dgm:prSet/>
      <dgm:spPr>
        <a:xfrm>
          <a:off x="1857346" y="-3097"/>
          <a:ext cx="4514906" cy="4514906"/>
        </a:xfrm>
        <a:prstGeom prst="circularArrow">
          <a:avLst>
            <a:gd name="adj1" fmla="val 5274"/>
            <a:gd name="adj2" fmla="val 312630"/>
            <a:gd name="adj3" fmla="val 14228845"/>
            <a:gd name="adj4" fmla="val 17126601"/>
            <a:gd name="adj5" fmla="val 5477"/>
          </a:avLst>
        </a:prstGeom>
        <a:solidFill>
          <a:srgbClr val="4BACC6">
            <a:tint val="40000"/>
            <a:hueOff val="0"/>
            <a:satOff val="0"/>
            <a:lumOff val="0"/>
            <a:alphaOff val="0"/>
          </a:srgbClr>
        </a:solidFill>
        <a:ln>
          <a:noFill/>
        </a:ln>
        <a:effectLst/>
      </dgm:spPr>
      <dgm:t>
        <a:bodyPr/>
        <a:lstStyle/>
        <a:p>
          <a:endParaRPr lang="en-US"/>
        </a:p>
      </dgm:t>
    </dgm:pt>
    <dgm:pt modelId="{BF1E31EA-B177-48FD-91C7-5AE4D3D96325}">
      <dgm:prSet phldrT="[Text]"/>
      <dgm:spPr>
        <a:xfrm>
          <a:off x="4843096" y="2749824"/>
          <a:ext cx="1715839" cy="857919"/>
        </a:xfrm>
        <a:prstGeom prst="roundRect">
          <a:avLst/>
        </a:prstGeom>
        <a:solidFill>
          <a:srgbClr val="4BACC6">
            <a:hueOff val="-3973551"/>
            <a:satOff val="15924"/>
            <a:lumOff val="3451"/>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Calibri"/>
              <a:ea typeface="+mn-ea"/>
              <a:cs typeface="+mn-cs"/>
            </a:rPr>
            <a:t>Industry income &amp; Endowment</a:t>
          </a:r>
        </a:p>
      </dgm:t>
    </dgm:pt>
    <dgm:pt modelId="{30EE0622-FC8B-4379-9187-EAFAC8586EDE}" type="parTrans" cxnId="{CD76555F-33EA-4DA4-AA84-D76F31659AC0}">
      <dgm:prSet/>
      <dgm:spPr/>
      <dgm:t>
        <a:bodyPr/>
        <a:lstStyle/>
        <a:p>
          <a:endParaRPr lang="en-US"/>
        </a:p>
      </dgm:t>
    </dgm:pt>
    <dgm:pt modelId="{B02C5E10-6580-4E3E-8F98-CC65A0211AD1}" type="sibTrans" cxnId="{CD76555F-33EA-4DA4-AA84-D76F31659AC0}">
      <dgm:prSet/>
      <dgm:spPr/>
      <dgm:t>
        <a:bodyPr/>
        <a:lstStyle/>
        <a:p>
          <a:endParaRPr lang="en-US"/>
        </a:p>
      </dgm:t>
    </dgm:pt>
    <dgm:pt modelId="{B6930846-A547-4E32-8BF3-050D917768AF}">
      <dgm:prSet phldrT="[Text]"/>
      <dgm:spPr>
        <a:xfrm>
          <a:off x="3256880" y="3665626"/>
          <a:ext cx="1715839" cy="857919"/>
        </a:xfrm>
        <a:prstGeom prst="roundRect">
          <a:avLst/>
        </a:prstGeom>
        <a:solidFill>
          <a:srgbClr val="4BACC6">
            <a:hueOff val="-5960326"/>
            <a:satOff val="23887"/>
            <a:lumOff val="5177"/>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Text" lastClr="000000"/>
              </a:solidFill>
              <a:latin typeface="Calibri"/>
              <a:ea typeface="+mn-ea"/>
              <a:cs typeface="+mn-cs"/>
            </a:rPr>
            <a:t>Governance</a:t>
          </a:r>
          <a:endParaRPr lang="en-US" dirty="0">
            <a:solidFill>
              <a:sysClr val="windowText" lastClr="000000"/>
            </a:solidFill>
            <a:latin typeface="Calibri"/>
            <a:ea typeface="+mn-ea"/>
            <a:cs typeface="+mn-cs"/>
          </a:endParaRPr>
        </a:p>
      </dgm:t>
    </dgm:pt>
    <dgm:pt modelId="{CA2AA608-57BF-49A4-95E9-E864493C86B4}" type="parTrans" cxnId="{BEAD2D96-0C5D-4005-8A19-1E2CED8DF1F4}">
      <dgm:prSet/>
      <dgm:spPr/>
      <dgm:t>
        <a:bodyPr/>
        <a:lstStyle/>
        <a:p>
          <a:endParaRPr lang="en-US"/>
        </a:p>
      </dgm:t>
    </dgm:pt>
    <dgm:pt modelId="{1ED78E54-B6E4-4395-B25B-9CA1A63A928E}" type="sibTrans" cxnId="{BEAD2D96-0C5D-4005-8A19-1E2CED8DF1F4}">
      <dgm:prSet/>
      <dgm:spPr/>
      <dgm:t>
        <a:bodyPr/>
        <a:lstStyle/>
        <a:p>
          <a:endParaRPr lang="en-US"/>
        </a:p>
      </dgm:t>
    </dgm:pt>
    <dgm:pt modelId="{779E8BC5-02CF-4F54-AA87-3143674BBCD6}">
      <dgm:prSet phldrT="[Text]"/>
      <dgm:spPr>
        <a:xfrm>
          <a:off x="1670663" y="2749824"/>
          <a:ext cx="1715839" cy="857919"/>
        </a:xfrm>
        <a:prstGeom prst="roundRect">
          <a:avLst/>
        </a:prstGeom>
        <a:solidFill>
          <a:srgbClr val="4BACC6">
            <a:hueOff val="-7947101"/>
            <a:satOff val="31849"/>
            <a:lumOff val="6902"/>
            <a:alphaOff val="0"/>
          </a:srgbClr>
        </a:solidFill>
        <a:ln w="25400" cap="flat" cmpd="sng" algn="ctr">
          <a:solidFill>
            <a:sysClr val="window" lastClr="FFFFFF">
              <a:hueOff val="0"/>
              <a:satOff val="0"/>
              <a:lumOff val="0"/>
              <a:alphaOff val="0"/>
            </a:sysClr>
          </a:solidFill>
          <a:prstDash val="solid"/>
        </a:ln>
        <a:effectLst/>
      </dgm:spPr>
      <dgm:t>
        <a:bodyPr/>
        <a:lstStyle/>
        <a:p>
          <a:r>
            <a:rPr lang="en-US" dirty="0">
              <a:solidFill>
                <a:sysClr val="windowText" lastClr="000000"/>
              </a:solidFill>
              <a:latin typeface="Calibri"/>
              <a:ea typeface="+mn-ea"/>
              <a:cs typeface="+mn-cs"/>
            </a:rPr>
            <a:t>Community </a:t>
          </a:r>
          <a:r>
            <a:rPr lang="en-US" dirty="0" smtClean="0">
              <a:solidFill>
                <a:sysClr val="windowText" lastClr="000000"/>
              </a:solidFill>
              <a:latin typeface="Calibri"/>
              <a:ea typeface="+mn-ea"/>
              <a:cs typeface="+mn-cs"/>
            </a:rPr>
            <a:t>&amp; International Engagement</a:t>
          </a:r>
          <a:endParaRPr lang="en-US" dirty="0">
            <a:solidFill>
              <a:sysClr val="windowText" lastClr="000000"/>
            </a:solidFill>
            <a:latin typeface="Calibri"/>
            <a:ea typeface="+mn-ea"/>
            <a:cs typeface="+mn-cs"/>
          </a:endParaRPr>
        </a:p>
      </dgm:t>
    </dgm:pt>
    <dgm:pt modelId="{3F5D3C9B-7909-4272-8C4E-7E4CEE857825}" type="parTrans" cxnId="{500B5FD4-F0F2-4ABB-BA3F-7AA220B366C1}">
      <dgm:prSet/>
      <dgm:spPr/>
      <dgm:t>
        <a:bodyPr/>
        <a:lstStyle/>
        <a:p>
          <a:endParaRPr lang="en-US"/>
        </a:p>
      </dgm:t>
    </dgm:pt>
    <dgm:pt modelId="{8AFD725A-6EF9-4710-AA1A-4D25B51E8811}" type="sibTrans" cxnId="{500B5FD4-F0F2-4ABB-BA3F-7AA220B366C1}">
      <dgm:prSet/>
      <dgm:spPr/>
      <dgm:t>
        <a:bodyPr/>
        <a:lstStyle/>
        <a:p>
          <a:endParaRPr lang="en-US"/>
        </a:p>
      </dgm:t>
    </dgm:pt>
    <dgm:pt modelId="{3C58903C-64BF-4270-B42B-9097838833BC}">
      <dgm:prSet phldrT="[Text]"/>
      <dgm:spPr>
        <a:xfrm>
          <a:off x="1670663" y="918219"/>
          <a:ext cx="1715839" cy="857919"/>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Calibri"/>
              <a:ea typeface="+mn-ea"/>
              <a:cs typeface="+mn-cs"/>
            </a:rPr>
            <a:t>Teaching &amp; Learning</a:t>
          </a:r>
        </a:p>
      </dgm:t>
    </dgm:pt>
    <dgm:pt modelId="{8359A79C-8095-4F64-8E6C-08F3F279DDB5}" type="parTrans" cxnId="{B8C9BCC7-19E5-4275-AEFA-DEE18B10B506}">
      <dgm:prSet/>
      <dgm:spPr/>
      <dgm:t>
        <a:bodyPr/>
        <a:lstStyle/>
        <a:p>
          <a:endParaRPr lang="en-US"/>
        </a:p>
      </dgm:t>
    </dgm:pt>
    <dgm:pt modelId="{7B902C52-2AFF-4A62-BFCB-EF4B1943BA03}" type="sibTrans" cxnId="{B8C9BCC7-19E5-4275-AEFA-DEE18B10B506}">
      <dgm:prSet/>
      <dgm:spPr/>
      <dgm:t>
        <a:bodyPr/>
        <a:lstStyle/>
        <a:p>
          <a:endParaRPr lang="en-US"/>
        </a:p>
      </dgm:t>
    </dgm:pt>
    <dgm:pt modelId="{1F269696-10B9-4404-89A1-9935B93A3D4D}">
      <dgm:prSet phldrT="[Text]"/>
      <dgm:spPr>
        <a:xfrm>
          <a:off x="4843096" y="918219"/>
          <a:ext cx="1715839" cy="857919"/>
        </a:xfrm>
        <a:prstGeom prst="roundRect">
          <a:avLst/>
        </a:prstGeom>
        <a:solidFill>
          <a:srgbClr val="4BACC6">
            <a:hueOff val="-1986775"/>
            <a:satOff val="7962"/>
            <a:lumOff val="1726"/>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Text" lastClr="000000"/>
              </a:solidFill>
              <a:latin typeface="Calibri"/>
              <a:ea typeface="+mn-ea"/>
              <a:cs typeface="+mn-cs"/>
            </a:rPr>
            <a:t>High </a:t>
          </a:r>
          <a:r>
            <a:rPr lang="en-US" dirty="0" err="1">
              <a:solidFill>
                <a:sysClr val="windowText" lastClr="000000"/>
              </a:solidFill>
              <a:latin typeface="Calibri"/>
              <a:ea typeface="+mn-ea"/>
              <a:cs typeface="+mn-cs"/>
            </a:rPr>
            <a:t>calibre</a:t>
          </a:r>
          <a:r>
            <a:rPr lang="en-US" dirty="0">
              <a:solidFill>
                <a:sysClr val="windowText" lastClr="000000"/>
              </a:solidFill>
              <a:latin typeface="Calibri"/>
              <a:ea typeface="+mn-ea"/>
              <a:cs typeface="+mn-cs"/>
            </a:rPr>
            <a:t> talented Personnel</a:t>
          </a:r>
        </a:p>
      </dgm:t>
    </dgm:pt>
    <dgm:pt modelId="{21405F99-E1F6-43FB-B210-D1FA0C7BB0E0}" type="parTrans" cxnId="{6308F2B5-6180-4CB0-9FCA-90AC0F3285A4}">
      <dgm:prSet/>
      <dgm:spPr/>
      <dgm:t>
        <a:bodyPr/>
        <a:lstStyle/>
        <a:p>
          <a:endParaRPr lang="en-US"/>
        </a:p>
      </dgm:t>
    </dgm:pt>
    <dgm:pt modelId="{A932175F-952D-4462-9140-97B8787424FF}" type="sibTrans" cxnId="{6308F2B5-6180-4CB0-9FCA-90AC0F3285A4}">
      <dgm:prSet/>
      <dgm:spPr/>
      <dgm:t>
        <a:bodyPr/>
        <a:lstStyle/>
        <a:p>
          <a:endParaRPr lang="en-US"/>
        </a:p>
      </dgm:t>
    </dgm:pt>
    <dgm:pt modelId="{D4DB7894-4812-44B3-ABCA-153F832610A6}" type="pres">
      <dgm:prSet presAssocID="{5FC3AD32-53FE-4924-8DC4-5E4530BAF19E}" presName="Name0" presStyleCnt="0">
        <dgm:presLayoutVars>
          <dgm:dir/>
          <dgm:resizeHandles val="exact"/>
        </dgm:presLayoutVars>
      </dgm:prSet>
      <dgm:spPr/>
      <dgm:t>
        <a:bodyPr/>
        <a:lstStyle/>
        <a:p>
          <a:endParaRPr lang="en-US"/>
        </a:p>
      </dgm:t>
    </dgm:pt>
    <dgm:pt modelId="{A2928683-D7E9-4B87-9954-2EE87BD125A7}" type="pres">
      <dgm:prSet presAssocID="{5FC3AD32-53FE-4924-8DC4-5E4530BAF19E}" presName="cycle" presStyleCnt="0"/>
      <dgm:spPr/>
    </dgm:pt>
    <dgm:pt modelId="{35D6BF55-0EE9-4378-AD93-0BF94932A2C7}" type="pres">
      <dgm:prSet presAssocID="{CBE1EF23-10A6-4CA9-89DD-E95526BDFE7C}" presName="nodeFirstNode" presStyleLbl="node1" presStyleIdx="0" presStyleCnt="6">
        <dgm:presLayoutVars>
          <dgm:bulletEnabled val="1"/>
        </dgm:presLayoutVars>
      </dgm:prSet>
      <dgm:spPr/>
      <dgm:t>
        <a:bodyPr/>
        <a:lstStyle/>
        <a:p>
          <a:endParaRPr lang="en-US"/>
        </a:p>
      </dgm:t>
    </dgm:pt>
    <dgm:pt modelId="{348ABBBE-B400-4A71-B98A-E20A312D4F73}" type="pres">
      <dgm:prSet presAssocID="{405F642E-A58D-4E9D-ABD4-2637C8D83925}" presName="sibTransFirstNode" presStyleLbl="bgShp" presStyleIdx="0" presStyleCnt="1"/>
      <dgm:spPr/>
      <dgm:t>
        <a:bodyPr/>
        <a:lstStyle/>
        <a:p>
          <a:endParaRPr lang="en-US"/>
        </a:p>
      </dgm:t>
    </dgm:pt>
    <dgm:pt modelId="{E4121995-D0EF-4809-AADA-ACCE9213BC98}" type="pres">
      <dgm:prSet presAssocID="{1F269696-10B9-4404-89A1-9935B93A3D4D}" presName="nodeFollowingNodes" presStyleLbl="node1" presStyleIdx="1" presStyleCnt="6">
        <dgm:presLayoutVars>
          <dgm:bulletEnabled val="1"/>
        </dgm:presLayoutVars>
      </dgm:prSet>
      <dgm:spPr/>
      <dgm:t>
        <a:bodyPr/>
        <a:lstStyle/>
        <a:p>
          <a:endParaRPr lang="en-US"/>
        </a:p>
      </dgm:t>
    </dgm:pt>
    <dgm:pt modelId="{40789C16-2FD7-4B41-9563-119673325227}" type="pres">
      <dgm:prSet presAssocID="{BF1E31EA-B177-48FD-91C7-5AE4D3D96325}" presName="nodeFollowingNodes" presStyleLbl="node1" presStyleIdx="2" presStyleCnt="6">
        <dgm:presLayoutVars>
          <dgm:bulletEnabled val="1"/>
        </dgm:presLayoutVars>
      </dgm:prSet>
      <dgm:spPr/>
      <dgm:t>
        <a:bodyPr/>
        <a:lstStyle/>
        <a:p>
          <a:endParaRPr lang="en-US"/>
        </a:p>
      </dgm:t>
    </dgm:pt>
    <dgm:pt modelId="{6CD484AA-D492-46EF-9771-6465AF5FB65E}" type="pres">
      <dgm:prSet presAssocID="{B6930846-A547-4E32-8BF3-050D917768AF}" presName="nodeFollowingNodes" presStyleLbl="node1" presStyleIdx="3" presStyleCnt="6">
        <dgm:presLayoutVars>
          <dgm:bulletEnabled val="1"/>
        </dgm:presLayoutVars>
      </dgm:prSet>
      <dgm:spPr/>
      <dgm:t>
        <a:bodyPr/>
        <a:lstStyle/>
        <a:p>
          <a:endParaRPr lang="en-US"/>
        </a:p>
      </dgm:t>
    </dgm:pt>
    <dgm:pt modelId="{06C3A9D4-09B4-42EF-BDB4-5AC922A84046}" type="pres">
      <dgm:prSet presAssocID="{779E8BC5-02CF-4F54-AA87-3143674BBCD6}" presName="nodeFollowingNodes" presStyleLbl="node1" presStyleIdx="4" presStyleCnt="6">
        <dgm:presLayoutVars>
          <dgm:bulletEnabled val="1"/>
        </dgm:presLayoutVars>
      </dgm:prSet>
      <dgm:spPr/>
      <dgm:t>
        <a:bodyPr/>
        <a:lstStyle/>
        <a:p>
          <a:endParaRPr lang="en-US"/>
        </a:p>
      </dgm:t>
    </dgm:pt>
    <dgm:pt modelId="{D5648B97-48D9-47BA-ABDD-854CD7ED7BCE}" type="pres">
      <dgm:prSet presAssocID="{3C58903C-64BF-4270-B42B-9097838833BC}" presName="nodeFollowingNodes" presStyleLbl="node1" presStyleIdx="5" presStyleCnt="6">
        <dgm:presLayoutVars>
          <dgm:bulletEnabled val="1"/>
        </dgm:presLayoutVars>
      </dgm:prSet>
      <dgm:spPr/>
      <dgm:t>
        <a:bodyPr/>
        <a:lstStyle/>
        <a:p>
          <a:endParaRPr lang="en-US"/>
        </a:p>
      </dgm:t>
    </dgm:pt>
  </dgm:ptLst>
  <dgm:cxnLst>
    <dgm:cxn modelId="{5436FE12-4E2D-498F-99AF-BC13201F0428}" srcId="{5FC3AD32-53FE-4924-8DC4-5E4530BAF19E}" destId="{CBE1EF23-10A6-4CA9-89DD-E95526BDFE7C}" srcOrd="0" destOrd="0" parTransId="{4A1E7F72-524F-426B-B67C-BC2279B33E1B}" sibTransId="{405F642E-A58D-4E9D-ABD4-2637C8D83925}"/>
    <dgm:cxn modelId="{CA11D426-9F64-44FD-B120-47855A9EB6E4}" type="presOf" srcId="{5FC3AD32-53FE-4924-8DC4-5E4530BAF19E}" destId="{D4DB7894-4812-44B3-ABCA-153F832610A6}" srcOrd="0" destOrd="0" presId="urn:microsoft.com/office/officeart/2005/8/layout/cycle3"/>
    <dgm:cxn modelId="{CD76555F-33EA-4DA4-AA84-D76F31659AC0}" srcId="{5FC3AD32-53FE-4924-8DC4-5E4530BAF19E}" destId="{BF1E31EA-B177-48FD-91C7-5AE4D3D96325}" srcOrd="2" destOrd="0" parTransId="{30EE0622-FC8B-4379-9187-EAFAC8586EDE}" sibTransId="{B02C5E10-6580-4E3E-8F98-CC65A0211AD1}"/>
    <dgm:cxn modelId="{1001BEFB-8222-4292-A5F2-4CC9B3EE7F15}" type="presOf" srcId="{779E8BC5-02CF-4F54-AA87-3143674BBCD6}" destId="{06C3A9D4-09B4-42EF-BDB4-5AC922A84046}" srcOrd="0" destOrd="0" presId="urn:microsoft.com/office/officeart/2005/8/layout/cycle3"/>
    <dgm:cxn modelId="{BEAD2D96-0C5D-4005-8A19-1E2CED8DF1F4}" srcId="{5FC3AD32-53FE-4924-8DC4-5E4530BAF19E}" destId="{B6930846-A547-4E32-8BF3-050D917768AF}" srcOrd="3" destOrd="0" parTransId="{CA2AA608-57BF-49A4-95E9-E864493C86B4}" sibTransId="{1ED78E54-B6E4-4395-B25B-9CA1A63A928E}"/>
    <dgm:cxn modelId="{6308F2B5-6180-4CB0-9FCA-90AC0F3285A4}" srcId="{5FC3AD32-53FE-4924-8DC4-5E4530BAF19E}" destId="{1F269696-10B9-4404-89A1-9935B93A3D4D}" srcOrd="1" destOrd="0" parTransId="{21405F99-E1F6-43FB-B210-D1FA0C7BB0E0}" sibTransId="{A932175F-952D-4462-9140-97B8787424FF}"/>
    <dgm:cxn modelId="{583BB775-182B-457F-8BED-E068FC24B70E}" type="presOf" srcId="{405F642E-A58D-4E9D-ABD4-2637C8D83925}" destId="{348ABBBE-B400-4A71-B98A-E20A312D4F73}" srcOrd="0" destOrd="0" presId="urn:microsoft.com/office/officeart/2005/8/layout/cycle3"/>
    <dgm:cxn modelId="{B8C9BCC7-19E5-4275-AEFA-DEE18B10B506}" srcId="{5FC3AD32-53FE-4924-8DC4-5E4530BAF19E}" destId="{3C58903C-64BF-4270-B42B-9097838833BC}" srcOrd="5" destOrd="0" parTransId="{8359A79C-8095-4F64-8E6C-08F3F279DDB5}" sibTransId="{7B902C52-2AFF-4A62-BFCB-EF4B1943BA03}"/>
    <dgm:cxn modelId="{380B50C5-7A21-4F8C-8F34-8743728574B8}" type="presOf" srcId="{BF1E31EA-B177-48FD-91C7-5AE4D3D96325}" destId="{40789C16-2FD7-4B41-9563-119673325227}" srcOrd="0" destOrd="0" presId="urn:microsoft.com/office/officeart/2005/8/layout/cycle3"/>
    <dgm:cxn modelId="{500B5FD4-F0F2-4ABB-BA3F-7AA220B366C1}" srcId="{5FC3AD32-53FE-4924-8DC4-5E4530BAF19E}" destId="{779E8BC5-02CF-4F54-AA87-3143674BBCD6}" srcOrd="4" destOrd="0" parTransId="{3F5D3C9B-7909-4272-8C4E-7E4CEE857825}" sibTransId="{8AFD725A-6EF9-4710-AA1A-4D25B51E8811}"/>
    <dgm:cxn modelId="{63293118-61EB-493E-B701-E1C3A3A27F0D}" type="presOf" srcId="{3C58903C-64BF-4270-B42B-9097838833BC}" destId="{D5648B97-48D9-47BA-ABDD-854CD7ED7BCE}" srcOrd="0" destOrd="0" presId="urn:microsoft.com/office/officeart/2005/8/layout/cycle3"/>
    <dgm:cxn modelId="{FDD5D11E-0760-4CCE-BB97-57D8BEFDEDA1}" type="presOf" srcId="{1F269696-10B9-4404-89A1-9935B93A3D4D}" destId="{E4121995-D0EF-4809-AADA-ACCE9213BC98}" srcOrd="0" destOrd="0" presId="urn:microsoft.com/office/officeart/2005/8/layout/cycle3"/>
    <dgm:cxn modelId="{47B6201F-F0E1-4AFF-BCDC-485945502BB1}" type="presOf" srcId="{B6930846-A547-4E32-8BF3-050D917768AF}" destId="{6CD484AA-D492-46EF-9771-6465AF5FB65E}" srcOrd="0" destOrd="0" presId="urn:microsoft.com/office/officeart/2005/8/layout/cycle3"/>
    <dgm:cxn modelId="{B30EFB9D-2216-4959-8AC3-47A2D91A261C}" type="presOf" srcId="{CBE1EF23-10A6-4CA9-89DD-E95526BDFE7C}" destId="{35D6BF55-0EE9-4378-AD93-0BF94932A2C7}" srcOrd="0" destOrd="0" presId="urn:microsoft.com/office/officeart/2005/8/layout/cycle3"/>
    <dgm:cxn modelId="{75B86F60-0359-403B-A083-8789FE6EED71}" type="presParOf" srcId="{D4DB7894-4812-44B3-ABCA-153F832610A6}" destId="{A2928683-D7E9-4B87-9954-2EE87BD125A7}" srcOrd="0" destOrd="0" presId="urn:microsoft.com/office/officeart/2005/8/layout/cycle3"/>
    <dgm:cxn modelId="{9C0D0DD1-E31B-4ECB-825F-9A2782C6EE12}" type="presParOf" srcId="{A2928683-D7E9-4B87-9954-2EE87BD125A7}" destId="{35D6BF55-0EE9-4378-AD93-0BF94932A2C7}" srcOrd="0" destOrd="0" presId="urn:microsoft.com/office/officeart/2005/8/layout/cycle3"/>
    <dgm:cxn modelId="{D8A6D8A3-91B5-493F-BA06-3164164AF378}" type="presParOf" srcId="{A2928683-D7E9-4B87-9954-2EE87BD125A7}" destId="{348ABBBE-B400-4A71-B98A-E20A312D4F73}" srcOrd="1" destOrd="0" presId="urn:microsoft.com/office/officeart/2005/8/layout/cycle3"/>
    <dgm:cxn modelId="{946D80BE-923A-4329-B187-ED1F8793E51F}" type="presParOf" srcId="{A2928683-D7E9-4B87-9954-2EE87BD125A7}" destId="{E4121995-D0EF-4809-AADA-ACCE9213BC98}" srcOrd="2" destOrd="0" presId="urn:microsoft.com/office/officeart/2005/8/layout/cycle3"/>
    <dgm:cxn modelId="{C1FE5271-5D17-4F73-9314-48216860C6DD}" type="presParOf" srcId="{A2928683-D7E9-4B87-9954-2EE87BD125A7}" destId="{40789C16-2FD7-4B41-9563-119673325227}" srcOrd="3" destOrd="0" presId="urn:microsoft.com/office/officeart/2005/8/layout/cycle3"/>
    <dgm:cxn modelId="{B10FF0F5-8C19-46E8-9EC0-8B14E6F4BE84}" type="presParOf" srcId="{A2928683-D7E9-4B87-9954-2EE87BD125A7}" destId="{6CD484AA-D492-46EF-9771-6465AF5FB65E}" srcOrd="4" destOrd="0" presId="urn:microsoft.com/office/officeart/2005/8/layout/cycle3"/>
    <dgm:cxn modelId="{31B5C5A6-1BD3-4F03-A18F-89B17A635AD2}" type="presParOf" srcId="{A2928683-D7E9-4B87-9954-2EE87BD125A7}" destId="{06C3A9D4-09B4-42EF-BDB4-5AC922A84046}" srcOrd="5" destOrd="0" presId="urn:microsoft.com/office/officeart/2005/8/layout/cycle3"/>
    <dgm:cxn modelId="{F7A6D3B0-1DAC-492B-83B5-CC78AC8E9EE8}" type="presParOf" srcId="{A2928683-D7E9-4B87-9954-2EE87BD125A7}" destId="{D5648B97-48D9-47BA-ABDD-854CD7ED7BCE}"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8E0631-02E3-48F0-A4CB-4C986C3B0CFF}"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99C5D9E6-133F-4544-A657-32B432D18A91}">
      <dgm:prSet phldrT="[Text]"/>
      <dgm:spPr>
        <a:xfrm>
          <a:off x="411480" y="21981"/>
          <a:ext cx="5760720" cy="295200"/>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Teaching &amp; Learning</a:t>
          </a:r>
        </a:p>
      </dgm:t>
    </dgm:pt>
    <dgm:pt modelId="{66F5D53A-0A16-46DC-8B44-8794EF8B5B74}" type="parTrans" cxnId="{A3523914-C519-4EB5-A690-0075E53150DE}">
      <dgm:prSet/>
      <dgm:spPr/>
      <dgm:t>
        <a:bodyPr/>
        <a:lstStyle/>
        <a:p>
          <a:endParaRPr lang="en-US">
            <a:latin typeface="Book Antiqua" panose="02040602050305030304" pitchFamily="18" charset="0"/>
          </a:endParaRPr>
        </a:p>
      </dgm:t>
    </dgm:pt>
    <dgm:pt modelId="{A8079F74-3209-4C41-BC77-90FA5A0C2ADD}" type="sibTrans" cxnId="{A3523914-C519-4EB5-A690-0075E53150DE}">
      <dgm:prSet/>
      <dgm:spPr/>
      <dgm:t>
        <a:bodyPr/>
        <a:lstStyle/>
        <a:p>
          <a:endParaRPr lang="en-US">
            <a:latin typeface="Book Antiqua" panose="02040602050305030304" pitchFamily="18" charset="0"/>
          </a:endParaRPr>
        </a:p>
      </dgm:t>
    </dgm:pt>
    <dgm:pt modelId="{93AEC88D-4296-48DC-A845-BEAA43218EDB}">
      <dgm:prSet phldrT="[Text]"/>
      <dgm:spPr>
        <a:xfrm>
          <a:off x="411480" y="475581"/>
          <a:ext cx="5760720" cy="295200"/>
        </a:xfrm>
        <a:prstGeom prst="roundRect">
          <a:avLst/>
        </a:prstGeom>
        <a:solidFill>
          <a:srgbClr val="4BACC6">
            <a:hueOff val="-1103764"/>
            <a:satOff val="4423"/>
            <a:lumOff val="959"/>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Research</a:t>
          </a:r>
        </a:p>
      </dgm:t>
    </dgm:pt>
    <dgm:pt modelId="{8F6C0D24-9FA1-43E8-B738-96290D11DD81}" type="parTrans" cxnId="{1BE81DBA-188B-44B9-B581-86476778BC8A}">
      <dgm:prSet/>
      <dgm:spPr/>
      <dgm:t>
        <a:bodyPr/>
        <a:lstStyle/>
        <a:p>
          <a:endParaRPr lang="en-US">
            <a:latin typeface="Book Antiqua" panose="02040602050305030304" pitchFamily="18" charset="0"/>
          </a:endParaRPr>
        </a:p>
      </dgm:t>
    </dgm:pt>
    <dgm:pt modelId="{8A24668A-DE62-415C-A6DC-3E97EEBE1F42}" type="sibTrans" cxnId="{1BE81DBA-188B-44B9-B581-86476778BC8A}">
      <dgm:prSet/>
      <dgm:spPr/>
      <dgm:t>
        <a:bodyPr/>
        <a:lstStyle/>
        <a:p>
          <a:endParaRPr lang="en-US">
            <a:latin typeface="Book Antiqua" panose="02040602050305030304" pitchFamily="18" charset="0"/>
          </a:endParaRPr>
        </a:p>
      </dgm:t>
    </dgm:pt>
    <dgm:pt modelId="{F7208D07-89B4-46FE-87F8-68245B23584D}">
      <dgm:prSet phldrT="[Text]"/>
      <dgm:spPr>
        <a:xfrm>
          <a:off x="411480" y="929181"/>
          <a:ext cx="5760720" cy="295200"/>
        </a:xfrm>
        <a:prstGeom prst="roundRect">
          <a:avLst/>
        </a:prstGeom>
        <a:solidFill>
          <a:srgbClr val="4BACC6">
            <a:hueOff val="-2207528"/>
            <a:satOff val="8847"/>
            <a:lumOff val="1917"/>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Community/International Engagement</a:t>
          </a:r>
        </a:p>
      </dgm:t>
    </dgm:pt>
    <dgm:pt modelId="{A144C00B-2CF2-4612-A1DF-21A02C117AD9}" type="parTrans" cxnId="{719AFF48-5A29-496D-9BC3-9554AAE14F52}">
      <dgm:prSet/>
      <dgm:spPr/>
      <dgm:t>
        <a:bodyPr/>
        <a:lstStyle/>
        <a:p>
          <a:endParaRPr lang="en-US">
            <a:latin typeface="Book Antiqua" panose="02040602050305030304" pitchFamily="18" charset="0"/>
          </a:endParaRPr>
        </a:p>
      </dgm:t>
    </dgm:pt>
    <dgm:pt modelId="{F4A9E17A-1FFB-4725-AA56-EFBF6A98B6E1}" type="sibTrans" cxnId="{719AFF48-5A29-496D-9BC3-9554AAE14F52}">
      <dgm:prSet/>
      <dgm:spPr/>
      <dgm:t>
        <a:bodyPr/>
        <a:lstStyle/>
        <a:p>
          <a:endParaRPr lang="en-US">
            <a:latin typeface="Book Antiqua" panose="02040602050305030304" pitchFamily="18" charset="0"/>
          </a:endParaRPr>
        </a:p>
      </dgm:t>
    </dgm:pt>
    <dgm:pt modelId="{FA839BAA-2A29-48B8-8F29-895B0AEC1771}">
      <dgm:prSet phldrT="[Text]"/>
      <dgm:spPr>
        <a:xfrm>
          <a:off x="411480" y="1382781"/>
          <a:ext cx="5760720" cy="295200"/>
        </a:xfrm>
        <a:prstGeom prst="roundRect">
          <a:avLst/>
        </a:prstGeom>
        <a:solidFill>
          <a:srgbClr val="4BACC6">
            <a:hueOff val="-3311292"/>
            <a:satOff val="13270"/>
            <a:lumOff val="2876"/>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Human Resources</a:t>
          </a:r>
        </a:p>
      </dgm:t>
    </dgm:pt>
    <dgm:pt modelId="{6BEBE0B0-92FA-4A71-9DC4-165105626726}" type="parTrans" cxnId="{E4FF92F9-CA39-43F8-BC68-14D3BC2232A8}">
      <dgm:prSet/>
      <dgm:spPr/>
      <dgm:t>
        <a:bodyPr/>
        <a:lstStyle/>
        <a:p>
          <a:endParaRPr lang="en-US">
            <a:latin typeface="Book Antiqua" panose="02040602050305030304" pitchFamily="18" charset="0"/>
          </a:endParaRPr>
        </a:p>
      </dgm:t>
    </dgm:pt>
    <dgm:pt modelId="{EF101F43-67EA-4105-A7F2-76C9328E55C8}" type="sibTrans" cxnId="{E4FF92F9-CA39-43F8-BC68-14D3BC2232A8}">
      <dgm:prSet/>
      <dgm:spPr/>
      <dgm:t>
        <a:bodyPr/>
        <a:lstStyle/>
        <a:p>
          <a:endParaRPr lang="en-US">
            <a:latin typeface="Book Antiqua" panose="02040602050305030304" pitchFamily="18" charset="0"/>
          </a:endParaRPr>
        </a:p>
      </dgm:t>
    </dgm:pt>
    <dgm:pt modelId="{BB2C9FC2-3749-4CD8-8829-A23AA0B10EBA}">
      <dgm:prSet phldrT="[Text]"/>
      <dgm:spPr>
        <a:xfrm>
          <a:off x="411480" y="1836381"/>
          <a:ext cx="5760720" cy="295200"/>
        </a:xfrm>
        <a:prstGeom prst="roundRect">
          <a:avLst/>
        </a:prstGeom>
        <a:solidFill>
          <a:srgbClr val="4BACC6">
            <a:hueOff val="-4415056"/>
            <a:satOff val="17694"/>
            <a:lumOff val="3835"/>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Admission</a:t>
          </a:r>
        </a:p>
      </dgm:t>
    </dgm:pt>
    <dgm:pt modelId="{BB3CDB18-B2B9-40CB-A190-C31071AB253E}" type="parTrans" cxnId="{15E8A3A6-1BE3-4AC9-BA4D-BFEE3A5F0EC6}">
      <dgm:prSet/>
      <dgm:spPr/>
      <dgm:t>
        <a:bodyPr/>
        <a:lstStyle/>
        <a:p>
          <a:endParaRPr lang="en-US">
            <a:latin typeface="Book Antiqua" panose="02040602050305030304" pitchFamily="18" charset="0"/>
          </a:endParaRPr>
        </a:p>
      </dgm:t>
    </dgm:pt>
    <dgm:pt modelId="{8657BAC8-0B13-470E-B228-DB529C30819D}" type="sibTrans" cxnId="{15E8A3A6-1BE3-4AC9-BA4D-BFEE3A5F0EC6}">
      <dgm:prSet/>
      <dgm:spPr/>
      <dgm:t>
        <a:bodyPr/>
        <a:lstStyle/>
        <a:p>
          <a:endParaRPr lang="en-US">
            <a:latin typeface="Book Antiqua" panose="02040602050305030304" pitchFamily="18" charset="0"/>
          </a:endParaRPr>
        </a:p>
      </dgm:t>
    </dgm:pt>
    <dgm:pt modelId="{730EEE58-8F9E-4983-8C6F-2079E0D01DFD}">
      <dgm:prSet phldrT="[Text]"/>
      <dgm:spPr>
        <a:xfrm>
          <a:off x="411480" y="2289981"/>
          <a:ext cx="5760720" cy="295200"/>
        </a:xfrm>
        <a:prstGeom prst="roundRect">
          <a:avLst/>
        </a:prstGeom>
        <a:solidFill>
          <a:srgbClr val="4BACC6">
            <a:hueOff val="-5518820"/>
            <a:satOff val="22117"/>
            <a:lumOff val="4793"/>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Academic and Student Services</a:t>
          </a:r>
        </a:p>
      </dgm:t>
    </dgm:pt>
    <dgm:pt modelId="{E9662CE2-0E81-4E2C-A16A-D440D772FC92}" type="parTrans" cxnId="{14764AB2-6B96-44CC-8300-9563BB61D009}">
      <dgm:prSet/>
      <dgm:spPr/>
      <dgm:t>
        <a:bodyPr/>
        <a:lstStyle/>
        <a:p>
          <a:endParaRPr lang="en-US">
            <a:latin typeface="Book Antiqua" panose="02040602050305030304" pitchFamily="18" charset="0"/>
          </a:endParaRPr>
        </a:p>
      </dgm:t>
    </dgm:pt>
    <dgm:pt modelId="{9ADD3D4E-920A-4CF9-8D5D-D7360E7E3053}" type="sibTrans" cxnId="{14764AB2-6B96-44CC-8300-9563BB61D009}">
      <dgm:prSet/>
      <dgm:spPr/>
      <dgm:t>
        <a:bodyPr/>
        <a:lstStyle/>
        <a:p>
          <a:endParaRPr lang="en-US">
            <a:latin typeface="Book Antiqua" panose="02040602050305030304" pitchFamily="18" charset="0"/>
          </a:endParaRPr>
        </a:p>
      </dgm:t>
    </dgm:pt>
    <dgm:pt modelId="{15E37E7B-BC10-4B25-9187-C4E3365376C8}">
      <dgm:prSet phldrT="[Text]"/>
      <dgm:spPr>
        <a:xfrm>
          <a:off x="411480" y="2743581"/>
          <a:ext cx="5760720" cy="295200"/>
        </a:xfrm>
        <a:prstGeom prst="roundRect">
          <a:avLst/>
        </a:prstGeom>
        <a:solidFill>
          <a:srgbClr val="4BACC6">
            <a:hueOff val="-6622584"/>
            <a:satOff val="26541"/>
            <a:lumOff val="5752"/>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Finance</a:t>
          </a:r>
        </a:p>
      </dgm:t>
    </dgm:pt>
    <dgm:pt modelId="{F7361EC5-3226-483B-AF09-00CDAD1D3164}" type="parTrans" cxnId="{73A4E50E-C5E1-4B91-A7DE-A04CD8B14272}">
      <dgm:prSet/>
      <dgm:spPr/>
      <dgm:t>
        <a:bodyPr/>
        <a:lstStyle/>
        <a:p>
          <a:endParaRPr lang="en-US">
            <a:latin typeface="Book Antiqua" panose="02040602050305030304" pitchFamily="18" charset="0"/>
          </a:endParaRPr>
        </a:p>
      </dgm:t>
    </dgm:pt>
    <dgm:pt modelId="{6B026965-1B66-4C39-B73D-2D1CC9018077}" type="sibTrans" cxnId="{73A4E50E-C5E1-4B91-A7DE-A04CD8B14272}">
      <dgm:prSet/>
      <dgm:spPr/>
      <dgm:t>
        <a:bodyPr/>
        <a:lstStyle/>
        <a:p>
          <a:endParaRPr lang="en-US">
            <a:latin typeface="Book Antiqua" panose="02040602050305030304" pitchFamily="18" charset="0"/>
          </a:endParaRPr>
        </a:p>
      </dgm:t>
    </dgm:pt>
    <dgm:pt modelId="{B2479D6F-1F06-41DC-8B7E-6AAD29505CF1}">
      <dgm:prSet phldrT="[Text]"/>
      <dgm:spPr>
        <a:xfrm>
          <a:off x="411480" y="3197181"/>
          <a:ext cx="5760720" cy="295200"/>
        </a:xfrm>
        <a:prstGeom prst="roundRect">
          <a:avLst/>
        </a:prstGeom>
        <a:solidFill>
          <a:srgbClr val="4BACC6">
            <a:hueOff val="-7726349"/>
            <a:satOff val="30964"/>
            <a:lumOff val="6711"/>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Alumni Relations and Endowments</a:t>
          </a:r>
        </a:p>
      </dgm:t>
    </dgm:pt>
    <dgm:pt modelId="{D429EA02-944C-4762-879D-DA3EDC942E8E}" type="parTrans" cxnId="{BEC8D34E-7BB7-4953-BCBB-348BB4F33F4E}">
      <dgm:prSet/>
      <dgm:spPr/>
      <dgm:t>
        <a:bodyPr/>
        <a:lstStyle/>
        <a:p>
          <a:endParaRPr lang="en-US">
            <a:latin typeface="Book Antiqua" panose="02040602050305030304" pitchFamily="18" charset="0"/>
          </a:endParaRPr>
        </a:p>
      </dgm:t>
    </dgm:pt>
    <dgm:pt modelId="{1B04EEB0-1228-4C61-AEF7-C558428BC798}" type="sibTrans" cxnId="{BEC8D34E-7BB7-4953-BCBB-348BB4F33F4E}">
      <dgm:prSet/>
      <dgm:spPr/>
      <dgm:t>
        <a:bodyPr/>
        <a:lstStyle/>
        <a:p>
          <a:endParaRPr lang="en-US">
            <a:latin typeface="Book Antiqua" panose="02040602050305030304" pitchFamily="18" charset="0"/>
          </a:endParaRPr>
        </a:p>
      </dgm:t>
    </dgm:pt>
    <dgm:pt modelId="{1E99C77D-9738-49D6-9D97-946D33780D59}">
      <dgm:prSet phldrT="[Text]"/>
      <dgm:spPr>
        <a:xfrm>
          <a:off x="411480" y="3650781"/>
          <a:ext cx="5760720" cy="295200"/>
        </a:xfrm>
        <a:prstGeom prst="roundRect">
          <a:avLst/>
        </a:prstGeom>
        <a:solidFill>
          <a:srgbClr val="4BACC6">
            <a:hueOff val="-8830112"/>
            <a:satOff val="35388"/>
            <a:lumOff val="7669"/>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Facilities and Environment</a:t>
          </a:r>
        </a:p>
      </dgm:t>
    </dgm:pt>
    <dgm:pt modelId="{3D74CE8F-244C-4466-BD92-9AD6314C2459}" type="parTrans" cxnId="{81674E33-F9CE-4D63-ABBD-2ED5FF3AFF42}">
      <dgm:prSet/>
      <dgm:spPr/>
      <dgm:t>
        <a:bodyPr/>
        <a:lstStyle/>
        <a:p>
          <a:endParaRPr lang="en-US">
            <a:latin typeface="Book Antiqua" panose="02040602050305030304" pitchFamily="18" charset="0"/>
          </a:endParaRPr>
        </a:p>
      </dgm:t>
    </dgm:pt>
    <dgm:pt modelId="{F68E2095-6E5C-4E26-8546-C6B7181AFAF8}" type="sibTrans" cxnId="{81674E33-F9CE-4D63-ABBD-2ED5FF3AFF42}">
      <dgm:prSet/>
      <dgm:spPr/>
      <dgm:t>
        <a:bodyPr/>
        <a:lstStyle/>
        <a:p>
          <a:endParaRPr lang="en-US">
            <a:latin typeface="Book Antiqua" panose="02040602050305030304" pitchFamily="18" charset="0"/>
          </a:endParaRPr>
        </a:p>
      </dgm:t>
    </dgm:pt>
    <dgm:pt modelId="{E95AE855-86B2-4D30-923F-CBDA934E00C4}">
      <dgm:prSet phldrT="[Text]"/>
      <dgm:spPr>
        <a:xfrm>
          <a:off x="411480" y="4104381"/>
          <a:ext cx="5760720" cy="295200"/>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gm:spPr>
      <dgm:t>
        <a:bodyPr/>
        <a:lstStyle/>
        <a:p>
          <a:r>
            <a:rPr lang="en-US">
              <a:solidFill>
                <a:sysClr val="windowText" lastClr="000000"/>
              </a:solidFill>
              <a:latin typeface="Book Antiqua" panose="02040602050305030304" pitchFamily="18" charset="0"/>
              <a:ea typeface="+mn-ea"/>
              <a:cs typeface="+mn-cs"/>
            </a:rPr>
            <a:t>Governance</a:t>
          </a:r>
        </a:p>
      </dgm:t>
    </dgm:pt>
    <dgm:pt modelId="{D150EEA5-A9DE-4A19-97E1-3A3E07C6531B}" type="parTrans" cxnId="{1980AEE6-E9B5-4857-B153-5DD1607AD87F}">
      <dgm:prSet/>
      <dgm:spPr/>
      <dgm:t>
        <a:bodyPr/>
        <a:lstStyle/>
        <a:p>
          <a:endParaRPr lang="en-US">
            <a:latin typeface="Book Antiqua" panose="02040602050305030304" pitchFamily="18" charset="0"/>
          </a:endParaRPr>
        </a:p>
      </dgm:t>
    </dgm:pt>
    <dgm:pt modelId="{4FBA25D7-1189-4836-8A9B-97B1250E27C3}" type="sibTrans" cxnId="{1980AEE6-E9B5-4857-B153-5DD1607AD87F}">
      <dgm:prSet/>
      <dgm:spPr/>
      <dgm:t>
        <a:bodyPr/>
        <a:lstStyle/>
        <a:p>
          <a:endParaRPr lang="en-US">
            <a:latin typeface="Book Antiqua" panose="02040602050305030304" pitchFamily="18" charset="0"/>
          </a:endParaRPr>
        </a:p>
      </dgm:t>
    </dgm:pt>
    <dgm:pt modelId="{96B91A73-8855-47BB-A09D-12348ACD1FBE}" type="pres">
      <dgm:prSet presAssocID="{458E0631-02E3-48F0-A4CB-4C986C3B0CFF}" presName="linear" presStyleCnt="0">
        <dgm:presLayoutVars>
          <dgm:dir/>
          <dgm:animLvl val="lvl"/>
          <dgm:resizeHandles val="exact"/>
        </dgm:presLayoutVars>
      </dgm:prSet>
      <dgm:spPr/>
      <dgm:t>
        <a:bodyPr/>
        <a:lstStyle/>
        <a:p>
          <a:endParaRPr lang="en-US"/>
        </a:p>
      </dgm:t>
    </dgm:pt>
    <dgm:pt modelId="{36B267DE-F597-4E2C-99B6-28532ED17B38}" type="pres">
      <dgm:prSet presAssocID="{99C5D9E6-133F-4544-A657-32B432D18A91}" presName="parentLin" presStyleCnt="0"/>
      <dgm:spPr/>
    </dgm:pt>
    <dgm:pt modelId="{A9C7B877-18DA-4417-97DF-D444D17AA693}" type="pres">
      <dgm:prSet presAssocID="{99C5D9E6-133F-4544-A657-32B432D18A91}" presName="parentLeftMargin" presStyleLbl="node1" presStyleIdx="0" presStyleCnt="10"/>
      <dgm:spPr/>
      <dgm:t>
        <a:bodyPr/>
        <a:lstStyle/>
        <a:p>
          <a:endParaRPr lang="en-US"/>
        </a:p>
      </dgm:t>
    </dgm:pt>
    <dgm:pt modelId="{9A63FBCE-58E0-4C53-A773-7D095FB8099F}" type="pres">
      <dgm:prSet presAssocID="{99C5D9E6-133F-4544-A657-32B432D18A91}" presName="parentText" presStyleLbl="node1" presStyleIdx="0" presStyleCnt="10">
        <dgm:presLayoutVars>
          <dgm:chMax val="0"/>
          <dgm:bulletEnabled val="1"/>
        </dgm:presLayoutVars>
      </dgm:prSet>
      <dgm:spPr/>
      <dgm:t>
        <a:bodyPr/>
        <a:lstStyle/>
        <a:p>
          <a:endParaRPr lang="en-US"/>
        </a:p>
      </dgm:t>
    </dgm:pt>
    <dgm:pt modelId="{D6D5CDA2-E0AC-4404-8B43-F2C8B7534CB6}" type="pres">
      <dgm:prSet presAssocID="{99C5D9E6-133F-4544-A657-32B432D18A91}" presName="negativeSpace" presStyleCnt="0"/>
      <dgm:spPr/>
    </dgm:pt>
    <dgm:pt modelId="{231E465A-844A-498C-BCAE-11A97BF39E04}" type="pres">
      <dgm:prSet presAssocID="{99C5D9E6-133F-4544-A657-32B432D18A91}" presName="childText" presStyleLbl="conFgAcc1" presStyleIdx="0" presStyleCnt="10">
        <dgm:presLayoutVars>
          <dgm:bulletEnabled val="1"/>
        </dgm:presLayoutVars>
      </dgm:prSet>
      <dgm:spPr>
        <a:xfrm>
          <a:off x="0" y="169581"/>
          <a:ext cx="8229600" cy="252000"/>
        </a:xfrm>
        <a:prstGeom prst="rect">
          <a:avLst/>
        </a:prstGeom>
        <a:solidFill>
          <a:sysClr val="window" lastClr="FFFFFF">
            <a:alpha val="90000"/>
            <a:hueOff val="0"/>
            <a:satOff val="0"/>
            <a:lumOff val="0"/>
            <a:alphaOff val="0"/>
          </a:sysClr>
        </a:solidFill>
        <a:ln w="25400" cap="flat" cmpd="sng" algn="ctr">
          <a:solidFill>
            <a:srgbClr val="4BACC6">
              <a:hueOff val="0"/>
              <a:satOff val="0"/>
              <a:lumOff val="0"/>
              <a:alphaOff val="0"/>
            </a:srgbClr>
          </a:solidFill>
          <a:prstDash val="solid"/>
        </a:ln>
        <a:effectLst/>
      </dgm:spPr>
      <dgm:t>
        <a:bodyPr/>
        <a:lstStyle/>
        <a:p>
          <a:endParaRPr lang="en-US"/>
        </a:p>
      </dgm:t>
    </dgm:pt>
    <dgm:pt modelId="{E4AA6AEE-3840-4057-A61D-062AA56EAC3E}" type="pres">
      <dgm:prSet presAssocID="{A8079F74-3209-4C41-BC77-90FA5A0C2ADD}" presName="spaceBetweenRectangles" presStyleCnt="0"/>
      <dgm:spPr/>
    </dgm:pt>
    <dgm:pt modelId="{53592684-8492-4795-9D7E-0BBA08FC46E4}" type="pres">
      <dgm:prSet presAssocID="{93AEC88D-4296-48DC-A845-BEAA43218EDB}" presName="parentLin" presStyleCnt="0"/>
      <dgm:spPr/>
    </dgm:pt>
    <dgm:pt modelId="{0BE2FACA-2166-489E-B174-C6191A3239C1}" type="pres">
      <dgm:prSet presAssocID="{93AEC88D-4296-48DC-A845-BEAA43218EDB}" presName="parentLeftMargin" presStyleLbl="node1" presStyleIdx="0" presStyleCnt="10"/>
      <dgm:spPr/>
      <dgm:t>
        <a:bodyPr/>
        <a:lstStyle/>
        <a:p>
          <a:endParaRPr lang="en-US"/>
        </a:p>
      </dgm:t>
    </dgm:pt>
    <dgm:pt modelId="{7A33A9AF-7276-40CC-B961-7EA5881FAB40}" type="pres">
      <dgm:prSet presAssocID="{93AEC88D-4296-48DC-A845-BEAA43218EDB}" presName="parentText" presStyleLbl="node1" presStyleIdx="1" presStyleCnt="10">
        <dgm:presLayoutVars>
          <dgm:chMax val="0"/>
          <dgm:bulletEnabled val="1"/>
        </dgm:presLayoutVars>
      </dgm:prSet>
      <dgm:spPr/>
      <dgm:t>
        <a:bodyPr/>
        <a:lstStyle/>
        <a:p>
          <a:endParaRPr lang="en-US"/>
        </a:p>
      </dgm:t>
    </dgm:pt>
    <dgm:pt modelId="{C10DF420-612A-4EB6-8D6B-A75A6A826674}" type="pres">
      <dgm:prSet presAssocID="{93AEC88D-4296-48DC-A845-BEAA43218EDB}" presName="negativeSpace" presStyleCnt="0"/>
      <dgm:spPr/>
    </dgm:pt>
    <dgm:pt modelId="{7EECF2F3-EC54-422D-A298-C047140B2077}" type="pres">
      <dgm:prSet presAssocID="{93AEC88D-4296-48DC-A845-BEAA43218EDB}" presName="childText" presStyleLbl="conFgAcc1" presStyleIdx="1" presStyleCnt="10">
        <dgm:presLayoutVars>
          <dgm:bulletEnabled val="1"/>
        </dgm:presLayoutVars>
      </dgm:prSet>
      <dgm:spPr>
        <a:xfrm>
          <a:off x="0" y="623181"/>
          <a:ext cx="8229600" cy="252000"/>
        </a:xfrm>
        <a:prstGeom prst="rect">
          <a:avLst/>
        </a:prstGeom>
        <a:solidFill>
          <a:sysClr val="window" lastClr="FFFFFF">
            <a:alpha val="90000"/>
            <a:hueOff val="0"/>
            <a:satOff val="0"/>
            <a:lumOff val="0"/>
            <a:alphaOff val="0"/>
          </a:sysClr>
        </a:solidFill>
        <a:ln w="25400" cap="flat" cmpd="sng" algn="ctr">
          <a:solidFill>
            <a:srgbClr val="4BACC6">
              <a:hueOff val="-1103764"/>
              <a:satOff val="4423"/>
              <a:lumOff val="959"/>
              <a:alphaOff val="0"/>
            </a:srgbClr>
          </a:solidFill>
          <a:prstDash val="solid"/>
        </a:ln>
        <a:effectLst/>
      </dgm:spPr>
      <dgm:t>
        <a:bodyPr/>
        <a:lstStyle/>
        <a:p>
          <a:endParaRPr lang="en-US"/>
        </a:p>
      </dgm:t>
    </dgm:pt>
    <dgm:pt modelId="{9F57E217-F2E3-4E09-982D-C4DF9D60B54F}" type="pres">
      <dgm:prSet presAssocID="{8A24668A-DE62-415C-A6DC-3E97EEBE1F42}" presName="spaceBetweenRectangles" presStyleCnt="0"/>
      <dgm:spPr/>
    </dgm:pt>
    <dgm:pt modelId="{E2FE6255-4537-4762-A7A3-EFF1C4E95C38}" type="pres">
      <dgm:prSet presAssocID="{F7208D07-89B4-46FE-87F8-68245B23584D}" presName="parentLin" presStyleCnt="0"/>
      <dgm:spPr/>
    </dgm:pt>
    <dgm:pt modelId="{35729906-B649-4468-8D64-1606B6BB3D98}" type="pres">
      <dgm:prSet presAssocID="{F7208D07-89B4-46FE-87F8-68245B23584D}" presName="parentLeftMargin" presStyleLbl="node1" presStyleIdx="1" presStyleCnt="10"/>
      <dgm:spPr/>
      <dgm:t>
        <a:bodyPr/>
        <a:lstStyle/>
        <a:p>
          <a:endParaRPr lang="en-US"/>
        </a:p>
      </dgm:t>
    </dgm:pt>
    <dgm:pt modelId="{E4967760-E941-4C6E-95F1-AE84BEB595CB}" type="pres">
      <dgm:prSet presAssocID="{F7208D07-89B4-46FE-87F8-68245B23584D}" presName="parentText" presStyleLbl="node1" presStyleIdx="2" presStyleCnt="10">
        <dgm:presLayoutVars>
          <dgm:chMax val="0"/>
          <dgm:bulletEnabled val="1"/>
        </dgm:presLayoutVars>
      </dgm:prSet>
      <dgm:spPr/>
      <dgm:t>
        <a:bodyPr/>
        <a:lstStyle/>
        <a:p>
          <a:endParaRPr lang="en-US"/>
        </a:p>
      </dgm:t>
    </dgm:pt>
    <dgm:pt modelId="{AFBD325E-7D28-49A0-8AC9-FA9D7920EC5D}" type="pres">
      <dgm:prSet presAssocID="{F7208D07-89B4-46FE-87F8-68245B23584D}" presName="negativeSpace" presStyleCnt="0"/>
      <dgm:spPr/>
    </dgm:pt>
    <dgm:pt modelId="{D20E2A40-F457-4BE1-A4D6-3148655E4B4D}" type="pres">
      <dgm:prSet presAssocID="{F7208D07-89B4-46FE-87F8-68245B23584D}" presName="childText" presStyleLbl="conFgAcc1" presStyleIdx="2" presStyleCnt="10">
        <dgm:presLayoutVars>
          <dgm:bulletEnabled val="1"/>
        </dgm:presLayoutVars>
      </dgm:prSet>
      <dgm:spPr>
        <a:xfrm>
          <a:off x="0" y="1076781"/>
          <a:ext cx="8229600" cy="252000"/>
        </a:xfrm>
        <a:prstGeom prst="rect">
          <a:avLst/>
        </a:prstGeom>
        <a:solidFill>
          <a:sysClr val="window" lastClr="FFFFFF">
            <a:alpha val="90000"/>
            <a:hueOff val="0"/>
            <a:satOff val="0"/>
            <a:lumOff val="0"/>
            <a:alphaOff val="0"/>
          </a:sysClr>
        </a:solidFill>
        <a:ln w="25400" cap="flat" cmpd="sng" algn="ctr">
          <a:solidFill>
            <a:srgbClr val="4BACC6">
              <a:hueOff val="-2207528"/>
              <a:satOff val="8847"/>
              <a:lumOff val="1917"/>
              <a:alphaOff val="0"/>
            </a:srgbClr>
          </a:solidFill>
          <a:prstDash val="solid"/>
        </a:ln>
        <a:effectLst/>
      </dgm:spPr>
      <dgm:t>
        <a:bodyPr/>
        <a:lstStyle/>
        <a:p>
          <a:endParaRPr lang="en-US"/>
        </a:p>
      </dgm:t>
    </dgm:pt>
    <dgm:pt modelId="{08418187-A572-46F9-86C5-E7977C8DF832}" type="pres">
      <dgm:prSet presAssocID="{F4A9E17A-1FFB-4725-AA56-EFBF6A98B6E1}" presName="spaceBetweenRectangles" presStyleCnt="0"/>
      <dgm:spPr/>
    </dgm:pt>
    <dgm:pt modelId="{BFE467FB-4957-4163-9751-0380812B0E95}" type="pres">
      <dgm:prSet presAssocID="{FA839BAA-2A29-48B8-8F29-895B0AEC1771}" presName="parentLin" presStyleCnt="0"/>
      <dgm:spPr/>
    </dgm:pt>
    <dgm:pt modelId="{06B280D8-19B4-4A66-AC61-C7377B4F5917}" type="pres">
      <dgm:prSet presAssocID="{FA839BAA-2A29-48B8-8F29-895B0AEC1771}" presName="parentLeftMargin" presStyleLbl="node1" presStyleIdx="2" presStyleCnt="10"/>
      <dgm:spPr/>
      <dgm:t>
        <a:bodyPr/>
        <a:lstStyle/>
        <a:p>
          <a:endParaRPr lang="en-US"/>
        </a:p>
      </dgm:t>
    </dgm:pt>
    <dgm:pt modelId="{8AF1B11C-1463-44AA-AE70-34B6C7C61554}" type="pres">
      <dgm:prSet presAssocID="{FA839BAA-2A29-48B8-8F29-895B0AEC1771}" presName="parentText" presStyleLbl="node1" presStyleIdx="3" presStyleCnt="10">
        <dgm:presLayoutVars>
          <dgm:chMax val="0"/>
          <dgm:bulletEnabled val="1"/>
        </dgm:presLayoutVars>
      </dgm:prSet>
      <dgm:spPr/>
      <dgm:t>
        <a:bodyPr/>
        <a:lstStyle/>
        <a:p>
          <a:endParaRPr lang="en-US"/>
        </a:p>
      </dgm:t>
    </dgm:pt>
    <dgm:pt modelId="{1EB2843F-AA7B-4BC4-94CF-760D87381E62}" type="pres">
      <dgm:prSet presAssocID="{FA839BAA-2A29-48B8-8F29-895B0AEC1771}" presName="negativeSpace" presStyleCnt="0"/>
      <dgm:spPr/>
    </dgm:pt>
    <dgm:pt modelId="{426B224F-4A7A-4778-80FB-0B50761F6E4F}" type="pres">
      <dgm:prSet presAssocID="{FA839BAA-2A29-48B8-8F29-895B0AEC1771}" presName="childText" presStyleLbl="conFgAcc1" presStyleIdx="3" presStyleCnt="10">
        <dgm:presLayoutVars>
          <dgm:bulletEnabled val="1"/>
        </dgm:presLayoutVars>
      </dgm:prSet>
      <dgm:spPr>
        <a:xfrm>
          <a:off x="0" y="1530381"/>
          <a:ext cx="8229600" cy="252000"/>
        </a:xfrm>
        <a:prstGeom prst="rect">
          <a:avLst/>
        </a:prstGeom>
        <a:solidFill>
          <a:sysClr val="window" lastClr="FFFFFF">
            <a:alpha val="90000"/>
            <a:hueOff val="0"/>
            <a:satOff val="0"/>
            <a:lumOff val="0"/>
            <a:alphaOff val="0"/>
          </a:sysClr>
        </a:solidFill>
        <a:ln w="25400" cap="flat" cmpd="sng" algn="ctr">
          <a:solidFill>
            <a:srgbClr val="4BACC6">
              <a:hueOff val="-3311292"/>
              <a:satOff val="13270"/>
              <a:lumOff val="2876"/>
              <a:alphaOff val="0"/>
            </a:srgbClr>
          </a:solidFill>
          <a:prstDash val="solid"/>
        </a:ln>
        <a:effectLst/>
      </dgm:spPr>
      <dgm:t>
        <a:bodyPr/>
        <a:lstStyle/>
        <a:p>
          <a:endParaRPr lang="en-US"/>
        </a:p>
      </dgm:t>
    </dgm:pt>
    <dgm:pt modelId="{19463921-85D5-48A2-9AFF-8761FEFC2821}" type="pres">
      <dgm:prSet presAssocID="{EF101F43-67EA-4105-A7F2-76C9328E55C8}" presName="spaceBetweenRectangles" presStyleCnt="0"/>
      <dgm:spPr/>
    </dgm:pt>
    <dgm:pt modelId="{07B50991-CF69-4F43-99E7-BDDAD6ACDC49}" type="pres">
      <dgm:prSet presAssocID="{BB2C9FC2-3749-4CD8-8829-A23AA0B10EBA}" presName="parentLin" presStyleCnt="0"/>
      <dgm:spPr/>
    </dgm:pt>
    <dgm:pt modelId="{1834A56B-442F-4E31-94EE-0CD7C9A2822A}" type="pres">
      <dgm:prSet presAssocID="{BB2C9FC2-3749-4CD8-8829-A23AA0B10EBA}" presName="parentLeftMargin" presStyleLbl="node1" presStyleIdx="3" presStyleCnt="10"/>
      <dgm:spPr/>
      <dgm:t>
        <a:bodyPr/>
        <a:lstStyle/>
        <a:p>
          <a:endParaRPr lang="en-US"/>
        </a:p>
      </dgm:t>
    </dgm:pt>
    <dgm:pt modelId="{D6D960A7-C1DB-4CA2-B1A9-C695E82550C2}" type="pres">
      <dgm:prSet presAssocID="{BB2C9FC2-3749-4CD8-8829-A23AA0B10EBA}" presName="parentText" presStyleLbl="node1" presStyleIdx="4" presStyleCnt="10">
        <dgm:presLayoutVars>
          <dgm:chMax val="0"/>
          <dgm:bulletEnabled val="1"/>
        </dgm:presLayoutVars>
      </dgm:prSet>
      <dgm:spPr/>
      <dgm:t>
        <a:bodyPr/>
        <a:lstStyle/>
        <a:p>
          <a:endParaRPr lang="en-US"/>
        </a:p>
      </dgm:t>
    </dgm:pt>
    <dgm:pt modelId="{5C146F6D-BFCA-47F4-B5E2-184816FD17BE}" type="pres">
      <dgm:prSet presAssocID="{BB2C9FC2-3749-4CD8-8829-A23AA0B10EBA}" presName="negativeSpace" presStyleCnt="0"/>
      <dgm:spPr/>
    </dgm:pt>
    <dgm:pt modelId="{34084C66-70D0-4BC2-9608-611F88CD4D56}" type="pres">
      <dgm:prSet presAssocID="{BB2C9FC2-3749-4CD8-8829-A23AA0B10EBA}" presName="childText" presStyleLbl="conFgAcc1" presStyleIdx="4" presStyleCnt="10">
        <dgm:presLayoutVars>
          <dgm:bulletEnabled val="1"/>
        </dgm:presLayoutVars>
      </dgm:prSet>
      <dgm:spPr>
        <a:xfrm>
          <a:off x="0" y="1983981"/>
          <a:ext cx="8229600" cy="252000"/>
        </a:xfrm>
        <a:prstGeom prst="rect">
          <a:avLst/>
        </a:prstGeom>
        <a:solidFill>
          <a:sysClr val="window" lastClr="FFFFFF">
            <a:alpha val="90000"/>
            <a:hueOff val="0"/>
            <a:satOff val="0"/>
            <a:lumOff val="0"/>
            <a:alphaOff val="0"/>
          </a:sysClr>
        </a:solidFill>
        <a:ln w="25400" cap="flat" cmpd="sng" algn="ctr">
          <a:solidFill>
            <a:srgbClr val="4BACC6">
              <a:hueOff val="-4415056"/>
              <a:satOff val="17694"/>
              <a:lumOff val="3835"/>
              <a:alphaOff val="0"/>
            </a:srgbClr>
          </a:solidFill>
          <a:prstDash val="solid"/>
        </a:ln>
        <a:effectLst/>
      </dgm:spPr>
      <dgm:t>
        <a:bodyPr/>
        <a:lstStyle/>
        <a:p>
          <a:endParaRPr lang="en-US"/>
        </a:p>
      </dgm:t>
    </dgm:pt>
    <dgm:pt modelId="{2DF72B14-DF04-4016-9E01-0D3857C6116B}" type="pres">
      <dgm:prSet presAssocID="{8657BAC8-0B13-470E-B228-DB529C30819D}" presName="spaceBetweenRectangles" presStyleCnt="0"/>
      <dgm:spPr/>
    </dgm:pt>
    <dgm:pt modelId="{3E6B6324-B855-4F03-9939-BF9E439BCF8E}" type="pres">
      <dgm:prSet presAssocID="{730EEE58-8F9E-4983-8C6F-2079E0D01DFD}" presName="parentLin" presStyleCnt="0"/>
      <dgm:spPr/>
    </dgm:pt>
    <dgm:pt modelId="{985D966A-CF01-4972-9D85-A5BD303467FE}" type="pres">
      <dgm:prSet presAssocID="{730EEE58-8F9E-4983-8C6F-2079E0D01DFD}" presName="parentLeftMargin" presStyleLbl="node1" presStyleIdx="4" presStyleCnt="10"/>
      <dgm:spPr/>
      <dgm:t>
        <a:bodyPr/>
        <a:lstStyle/>
        <a:p>
          <a:endParaRPr lang="en-US"/>
        </a:p>
      </dgm:t>
    </dgm:pt>
    <dgm:pt modelId="{4582ABC0-EA1E-46F5-A0EE-0B81A0B84EEE}" type="pres">
      <dgm:prSet presAssocID="{730EEE58-8F9E-4983-8C6F-2079E0D01DFD}" presName="parentText" presStyleLbl="node1" presStyleIdx="5" presStyleCnt="10">
        <dgm:presLayoutVars>
          <dgm:chMax val="0"/>
          <dgm:bulletEnabled val="1"/>
        </dgm:presLayoutVars>
      </dgm:prSet>
      <dgm:spPr/>
      <dgm:t>
        <a:bodyPr/>
        <a:lstStyle/>
        <a:p>
          <a:endParaRPr lang="en-US"/>
        </a:p>
      </dgm:t>
    </dgm:pt>
    <dgm:pt modelId="{E3184A55-A158-4ACF-B1E7-FE68F05CD13F}" type="pres">
      <dgm:prSet presAssocID="{730EEE58-8F9E-4983-8C6F-2079E0D01DFD}" presName="negativeSpace" presStyleCnt="0"/>
      <dgm:spPr/>
    </dgm:pt>
    <dgm:pt modelId="{2DC37E17-3F83-4117-B90A-628B188EBB4D}" type="pres">
      <dgm:prSet presAssocID="{730EEE58-8F9E-4983-8C6F-2079E0D01DFD}" presName="childText" presStyleLbl="conFgAcc1" presStyleIdx="5" presStyleCnt="10">
        <dgm:presLayoutVars>
          <dgm:bulletEnabled val="1"/>
        </dgm:presLayoutVars>
      </dgm:prSet>
      <dgm:spPr>
        <a:xfrm>
          <a:off x="0" y="2437581"/>
          <a:ext cx="8229600" cy="252000"/>
        </a:xfrm>
        <a:prstGeom prst="rect">
          <a:avLst/>
        </a:prstGeom>
        <a:solidFill>
          <a:sysClr val="window" lastClr="FFFFFF">
            <a:alpha val="90000"/>
            <a:hueOff val="0"/>
            <a:satOff val="0"/>
            <a:lumOff val="0"/>
            <a:alphaOff val="0"/>
          </a:sysClr>
        </a:solidFill>
        <a:ln w="25400" cap="flat" cmpd="sng" algn="ctr">
          <a:solidFill>
            <a:srgbClr val="4BACC6">
              <a:hueOff val="-5518820"/>
              <a:satOff val="22117"/>
              <a:lumOff val="4793"/>
              <a:alphaOff val="0"/>
            </a:srgbClr>
          </a:solidFill>
          <a:prstDash val="solid"/>
        </a:ln>
        <a:effectLst/>
      </dgm:spPr>
      <dgm:t>
        <a:bodyPr/>
        <a:lstStyle/>
        <a:p>
          <a:endParaRPr lang="en-US"/>
        </a:p>
      </dgm:t>
    </dgm:pt>
    <dgm:pt modelId="{359C9A57-415B-4E2F-BF4E-9222F43922EC}" type="pres">
      <dgm:prSet presAssocID="{9ADD3D4E-920A-4CF9-8D5D-D7360E7E3053}" presName="spaceBetweenRectangles" presStyleCnt="0"/>
      <dgm:spPr/>
    </dgm:pt>
    <dgm:pt modelId="{3A93F997-4023-47B1-85C9-E141452A8E59}" type="pres">
      <dgm:prSet presAssocID="{15E37E7B-BC10-4B25-9187-C4E3365376C8}" presName="parentLin" presStyleCnt="0"/>
      <dgm:spPr/>
    </dgm:pt>
    <dgm:pt modelId="{E5BD1FAE-234B-474B-8A70-5562E75E4D0E}" type="pres">
      <dgm:prSet presAssocID="{15E37E7B-BC10-4B25-9187-C4E3365376C8}" presName="parentLeftMargin" presStyleLbl="node1" presStyleIdx="5" presStyleCnt="10"/>
      <dgm:spPr/>
      <dgm:t>
        <a:bodyPr/>
        <a:lstStyle/>
        <a:p>
          <a:endParaRPr lang="en-US"/>
        </a:p>
      </dgm:t>
    </dgm:pt>
    <dgm:pt modelId="{6CA8E75C-EB5B-4267-A86B-C4689AE5B0C3}" type="pres">
      <dgm:prSet presAssocID="{15E37E7B-BC10-4B25-9187-C4E3365376C8}" presName="parentText" presStyleLbl="node1" presStyleIdx="6" presStyleCnt="10">
        <dgm:presLayoutVars>
          <dgm:chMax val="0"/>
          <dgm:bulletEnabled val="1"/>
        </dgm:presLayoutVars>
      </dgm:prSet>
      <dgm:spPr/>
      <dgm:t>
        <a:bodyPr/>
        <a:lstStyle/>
        <a:p>
          <a:endParaRPr lang="en-US"/>
        </a:p>
      </dgm:t>
    </dgm:pt>
    <dgm:pt modelId="{A0F8DFE0-5E17-4D73-92DD-FA5DB24D051E}" type="pres">
      <dgm:prSet presAssocID="{15E37E7B-BC10-4B25-9187-C4E3365376C8}" presName="negativeSpace" presStyleCnt="0"/>
      <dgm:spPr/>
    </dgm:pt>
    <dgm:pt modelId="{66EF3544-63A7-4D7C-8CC0-2FD366BD258B}" type="pres">
      <dgm:prSet presAssocID="{15E37E7B-BC10-4B25-9187-C4E3365376C8}" presName="childText" presStyleLbl="conFgAcc1" presStyleIdx="6" presStyleCnt="10">
        <dgm:presLayoutVars>
          <dgm:bulletEnabled val="1"/>
        </dgm:presLayoutVars>
      </dgm:prSet>
      <dgm:spPr>
        <a:xfrm>
          <a:off x="0" y="2891181"/>
          <a:ext cx="8229600" cy="252000"/>
        </a:xfrm>
        <a:prstGeom prst="rect">
          <a:avLst/>
        </a:prstGeom>
        <a:solidFill>
          <a:sysClr val="window" lastClr="FFFFFF">
            <a:alpha val="90000"/>
            <a:hueOff val="0"/>
            <a:satOff val="0"/>
            <a:lumOff val="0"/>
            <a:alphaOff val="0"/>
          </a:sysClr>
        </a:solidFill>
        <a:ln w="25400" cap="flat" cmpd="sng" algn="ctr">
          <a:solidFill>
            <a:srgbClr val="4BACC6">
              <a:hueOff val="-6622584"/>
              <a:satOff val="26541"/>
              <a:lumOff val="5752"/>
              <a:alphaOff val="0"/>
            </a:srgbClr>
          </a:solidFill>
          <a:prstDash val="solid"/>
        </a:ln>
        <a:effectLst/>
      </dgm:spPr>
      <dgm:t>
        <a:bodyPr/>
        <a:lstStyle/>
        <a:p>
          <a:endParaRPr lang="en-US"/>
        </a:p>
      </dgm:t>
    </dgm:pt>
    <dgm:pt modelId="{CE3741EA-1808-40B7-B1D2-932E006CB408}" type="pres">
      <dgm:prSet presAssocID="{6B026965-1B66-4C39-B73D-2D1CC9018077}" presName="spaceBetweenRectangles" presStyleCnt="0"/>
      <dgm:spPr/>
    </dgm:pt>
    <dgm:pt modelId="{1B4FD0CF-9C3C-43EF-B8C2-BD5B7D12DDD3}" type="pres">
      <dgm:prSet presAssocID="{B2479D6F-1F06-41DC-8B7E-6AAD29505CF1}" presName="parentLin" presStyleCnt="0"/>
      <dgm:spPr/>
    </dgm:pt>
    <dgm:pt modelId="{E0489B1C-EA82-442E-AC7F-55402AC8D49A}" type="pres">
      <dgm:prSet presAssocID="{B2479D6F-1F06-41DC-8B7E-6AAD29505CF1}" presName="parentLeftMargin" presStyleLbl="node1" presStyleIdx="6" presStyleCnt="10"/>
      <dgm:spPr/>
      <dgm:t>
        <a:bodyPr/>
        <a:lstStyle/>
        <a:p>
          <a:endParaRPr lang="en-US"/>
        </a:p>
      </dgm:t>
    </dgm:pt>
    <dgm:pt modelId="{41AB6259-5486-44B9-92E7-A5C6B22ACF0D}" type="pres">
      <dgm:prSet presAssocID="{B2479D6F-1F06-41DC-8B7E-6AAD29505CF1}" presName="parentText" presStyleLbl="node1" presStyleIdx="7" presStyleCnt="10">
        <dgm:presLayoutVars>
          <dgm:chMax val="0"/>
          <dgm:bulletEnabled val="1"/>
        </dgm:presLayoutVars>
      </dgm:prSet>
      <dgm:spPr/>
      <dgm:t>
        <a:bodyPr/>
        <a:lstStyle/>
        <a:p>
          <a:endParaRPr lang="en-US"/>
        </a:p>
      </dgm:t>
    </dgm:pt>
    <dgm:pt modelId="{5BD07E5D-4750-44C0-9B1D-FD6119AEFE3A}" type="pres">
      <dgm:prSet presAssocID="{B2479D6F-1F06-41DC-8B7E-6AAD29505CF1}" presName="negativeSpace" presStyleCnt="0"/>
      <dgm:spPr/>
    </dgm:pt>
    <dgm:pt modelId="{3F6AD17A-091B-40E7-B42A-E23B200BA15E}" type="pres">
      <dgm:prSet presAssocID="{B2479D6F-1F06-41DC-8B7E-6AAD29505CF1}" presName="childText" presStyleLbl="conFgAcc1" presStyleIdx="7" presStyleCnt="10">
        <dgm:presLayoutVars>
          <dgm:bulletEnabled val="1"/>
        </dgm:presLayoutVars>
      </dgm:prSet>
      <dgm:spPr>
        <a:xfrm>
          <a:off x="0" y="3344781"/>
          <a:ext cx="8229600" cy="252000"/>
        </a:xfrm>
        <a:prstGeom prst="rect">
          <a:avLst/>
        </a:prstGeom>
        <a:solidFill>
          <a:sysClr val="window" lastClr="FFFFFF">
            <a:alpha val="90000"/>
            <a:hueOff val="0"/>
            <a:satOff val="0"/>
            <a:lumOff val="0"/>
            <a:alphaOff val="0"/>
          </a:sysClr>
        </a:solidFill>
        <a:ln w="25400" cap="flat" cmpd="sng" algn="ctr">
          <a:solidFill>
            <a:srgbClr val="4BACC6">
              <a:hueOff val="-7726349"/>
              <a:satOff val="30964"/>
              <a:lumOff val="6711"/>
              <a:alphaOff val="0"/>
            </a:srgbClr>
          </a:solidFill>
          <a:prstDash val="solid"/>
        </a:ln>
        <a:effectLst/>
      </dgm:spPr>
      <dgm:t>
        <a:bodyPr/>
        <a:lstStyle/>
        <a:p>
          <a:endParaRPr lang="en-US"/>
        </a:p>
      </dgm:t>
    </dgm:pt>
    <dgm:pt modelId="{2E09A3C9-36B5-477D-BE25-896036057BFB}" type="pres">
      <dgm:prSet presAssocID="{1B04EEB0-1228-4C61-AEF7-C558428BC798}" presName="spaceBetweenRectangles" presStyleCnt="0"/>
      <dgm:spPr/>
    </dgm:pt>
    <dgm:pt modelId="{D2BBCDA5-0517-4221-AFE5-0CC6EE2824D6}" type="pres">
      <dgm:prSet presAssocID="{1E99C77D-9738-49D6-9D97-946D33780D59}" presName="parentLin" presStyleCnt="0"/>
      <dgm:spPr/>
    </dgm:pt>
    <dgm:pt modelId="{A1BE862D-453C-472C-8CC5-1B3008BEB822}" type="pres">
      <dgm:prSet presAssocID="{1E99C77D-9738-49D6-9D97-946D33780D59}" presName="parentLeftMargin" presStyleLbl="node1" presStyleIdx="7" presStyleCnt="10"/>
      <dgm:spPr/>
      <dgm:t>
        <a:bodyPr/>
        <a:lstStyle/>
        <a:p>
          <a:endParaRPr lang="en-US"/>
        </a:p>
      </dgm:t>
    </dgm:pt>
    <dgm:pt modelId="{8305DA4E-3271-42AA-B090-BE0C043A2A9A}" type="pres">
      <dgm:prSet presAssocID="{1E99C77D-9738-49D6-9D97-946D33780D59}" presName="parentText" presStyleLbl="node1" presStyleIdx="8" presStyleCnt="10">
        <dgm:presLayoutVars>
          <dgm:chMax val="0"/>
          <dgm:bulletEnabled val="1"/>
        </dgm:presLayoutVars>
      </dgm:prSet>
      <dgm:spPr/>
      <dgm:t>
        <a:bodyPr/>
        <a:lstStyle/>
        <a:p>
          <a:endParaRPr lang="en-US"/>
        </a:p>
      </dgm:t>
    </dgm:pt>
    <dgm:pt modelId="{464570B8-A8EF-434D-AAC2-2037DCD0699C}" type="pres">
      <dgm:prSet presAssocID="{1E99C77D-9738-49D6-9D97-946D33780D59}" presName="negativeSpace" presStyleCnt="0"/>
      <dgm:spPr/>
    </dgm:pt>
    <dgm:pt modelId="{E5E68C16-98D4-4AB7-BA6D-AB5FC4C6C424}" type="pres">
      <dgm:prSet presAssocID="{1E99C77D-9738-49D6-9D97-946D33780D59}" presName="childText" presStyleLbl="conFgAcc1" presStyleIdx="8" presStyleCnt="10">
        <dgm:presLayoutVars>
          <dgm:bulletEnabled val="1"/>
        </dgm:presLayoutVars>
      </dgm:prSet>
      <dgm:spPr>
        <a:xfrm>
          <a:off x="0" y="3798381"/>
          <a:ext cx="8229600" cy="252000"/>
        </a:xfrm>
        <a:prstGeom prst="rect">
          <a:avLst/>
        </a:prstGeom>
        <a:solidFill>
          <a:sysClr val="window" lastClr="FFFFFF">
            <a:alpha val="90000"/>
            <a:hueOff val="0"/>
            <a:satOff val="0"/>
            <a:lumOff val="0"/>
            <a:alphaOff val="0"/>
          </a:sysClr>
        </a:solidFill>
        <a:ln w="25400" cap="flat" cmpd="sng" algn="ctr">
          <a:solidFill>
            <a:srgbClr val="4BACC6">
              <a:hueOff val="-8830112"/>
              <a:satOff val="35388"/>
              <a:lumOff val="7669"/>
              <a:alphaOff val="0"/>
            </a:srgbClr>
          </a:solidFill>
          <a:prstDash val="solid"/>
        </a:ln>
        <a:effectLst/>
      </dgm:spPr>
      <dgm:t>
        <a:bodyPr/>
        <a:lstStyle/>
        <a:p>
          <a:endParaRPr lang="en-US"/>
        </a:p>
      </dgm:t>
    </dgm:pt>
    <dgm:pt modelId="{9E705DDD-ABC0-4DB4-BC17-A21DE88B95F2}" type="pres">
      <dgm:prSet presAssocID="{F68E2095-6E5C-4E26-8546-C6B7181AFAF8}" presName="spaceBetweenRectangles" presStyleCnt="0"/>
      <dgm:spPr/>
    </dgm:pt>
    <dgm:pt modelId="{2743CCC9-1A8B-4366-99D8-357996C04D9C}" type="pres">
      <dgm:prSet presAssocID="{E95AE855-86B2-4D30-923F-CBDA934E00C4}" presName="parentLin" presStyleCnt="0"/>
      <dgm:spPr/>
    </dgm:pt>
    <dgm:pt modelId="{370F52E4-246E-4FBC-A10B-FCB39735BD16}" type="pres">
      <dgm:prSet presAssocID="{E95AE855-86B2-4D30-923F-CBDA934E00C4}" presName="parentLeftMargin" presStyleLbl="node1" presStyleIdx="8" presStyleCnt="10"/>
      <dgm:spPr/>
      <dgm:t>
        <a:bodyPr/>
        <a:lstStyle/>
        <a:p>
          <a:endParaRPr lang="en-US"/>
        </a:p>
      </dgm:t>
    </dgm:pt>
    <dgm:pt modelId="{39D9CC38-871C-4428-9085-A57F04D56CBB}" type="pres">
      <dgm:prSet presAssocID="{E95AE855-86B2-4D30-923F-CBDA934E00C4}" presName="parentText" presStyleLbl="node1" presStyleIdx="9" presStyleCnt="10">
        <dgm:presLayoutVars>
          <dgm:chMax val="0"/>
          <dgm:bulletEnabled val="1"/>
        </dgm:presLayoutVars>
      </dgm:prSet>
      <dgm:spPr/>
      <dgm:t>
        <a:bodyPr/>
        <a:lstStyle/>
        <a:p>
          <a:endParaRPr lang="en-US"/>
        </a:p>
      </dgm:t>
    </dgm:pt>
    <dgm:pt modelId="{202460D9-EE48-4BFA-B3C6-CBAC3E9057D2}" type="pres">
      <dgm:prSet presAssocID="{E95AE855-86B2-4D30-923F-CBDA934E00C4}" presName="negativeSpace" presStyleCnt="0"/>
      <dgm:spPr/>
    </dgm:pt>
    <dgm:pt modelId="{03446A06-0743-42D1-AAEE-44AB28314FD6}" type="pres">
      <dgm:prSet presAssocID="{E95AE855-86B2-4D30-923F-CBDA934E00C4}" presName="childText" presStyleLbl="conFgAcc1" presStyleIdx="9" presStyleCnt="10">
        <dgm:presLayoutVars>
          <dgm:bulletEnabled val="1"/>
        </dgm:presLayoutVars>
      </dgm:prSet>
      <dgm:spPr>
        <a:xfrm>
          <a:off x="0" y="4251981"/>
          <a:ext cx="8229600" cy="252000"/>
        </a:xfrm>
        <a:prstGeom prst="rect">
          <a:avLst/>
        </a:prstGeom>
        <a:solidFill>
          <a:sysClr val="window" lastClr="FFFFFF">
            <a:alpha val="90000"/>
            <a:hueOff val="0"/>
            <a:satOff val="0"/>
            <a:lumOff val="0"/>
            <a:alphaOff val="0"/>
          </a:sysClr>
        </a:solidFill>
        <a:ln w="25400" cap="flat" cmpd="sng" algn="ctr">
          <a:solidFill>
            <a:srgbClr val="4BACC6">
              <a:hueOff val="-9933876"/>
              <a:satOff val="39811"/>
              <a:lumOff val="8628"/>
              <a:alphaOff val="0"/>
            </a:srgbClr>
          </a:solidFill>
          <a:prstDash val="solid"/>
        </a:ln>
        <a:effectLst/>
      </dgm:spPr>
      <dgm:t>
        <a:bodyPr/>
        <a:lstStyle/>
        <a:p>
          <a:endParaRPr lang="en-US"/>
        </a:p>
      </dgm:t>
    </dgm:pt>
  </dgm:ptLst>
  <dgm:cxnLst>
    <dgm:cxn modelId="{9C52A79C-1A47-4E9C-B25D-75794FFF9F40}" type="presOf" srcId="{E95AE855-86B2-4D30-923F-CBDA934E00C4}" destId="{39D9CC38-871C-4428-9085-A57F04D56CBB}" srcOrd="1" destOrd="0" presId="urn:microsoft.com/office/officeart/2005/8/layout/list1"/>
    <dgm:cxn modelId="{73A4E50E-C5E1-4B91-A7DE-A04CD8B14272}" srcId="{458E0631-02E3-48F0-A4CB-4C986C3B0CFF}" destId="{15E37E7B-BC10-4B25-9187-C4E3365376C8}" srcOrd="6" destOrd="0" parTransId="{F7361EC5-3226-483B-AF09-00CDAD1D3164}" sibTransId="{6B026965-1B66-4C39-B73D-2D1CC9018077}"/>
    <dgm:cxn modelId="{AD56939A-80C5-48A8-95C2-45B67F5D7A7C}" type="presOf" srcId="{99C5D9E6-133F-4544-A657-32B432D18A91}" destId="{9A63FBCE-58E0-4C53-A773-7D095FB8099F}" srcOrd="1" destOrd="0" presId="urn:microsoft.com/office/officeart/2005/8/layout/list1"/>
    <dgm:cxn modelId="{719AFF48-5A29-496D-9BC3-9554AAE14F52}" srcId="{458E0631-02E3-48F0-A4CB-4C986C3B0CFF}" destId="{F7208D07-89B4-46FE-87F8-68245B23584D}" srcOrd="2" destOrd="0" parTransId="{A144C00B-2CF2-4612-A1DF-21A02C117AD9}" sibTransId="{F4A9E17A-1FFB-4725-AA56-EFBF6A98B6E1}"/>
    <dgm:cxn modelId="{AF3374C4-DC61-4A4A-9F6A-39F66B4B41ED}" type="presOf" srcId="{FA839BAA-2A29-48B8-8F29-895B0AEC1771}" destId="{8AF1B11C-1463-44AA-AE70-34B6C7C61554}" srcOrd="1" destOrd="0" presId="urn:microsoft.com/office/officeart/2005/8/layout/list1"/>
    <dgm:cxn modelId="{7AE673E1-A6E9-41D5-96FE-5B812A7053DD}" type="presOf" srcId="{F7208D07-89B4-46FE-87F8-68245B23584D}" destId="{35729906-B649-4468-8D64-1606B6BB3D98}" srcOrd="0" destOrd="0" presId="urn:microsoft.com/office/officeart/2005/8/layout/list1"/>
    <dgm:cxn modelId="{81674E33-F9CE-4D63-ABBD-2ED5FF3AFF42}" srcId="{458E0631-02E3-48F0-A4CB-4C986C3B0CFF}" destId="{1E99C77D-9738-49D6-9D97-946D33780D59}" srcOrd="8" destOrd="0" parTransId="{3D74CE8F-244C-4466-BD92-9AD6314C2459}" sibTransId="{F68E2095-6E5C-4E26-8546-C6B7181AFAF8}"/>
    <dgm:cxn modelId="{0C2338F4-2518-4B2D-87E2-44ECD82BD965}" type="presOf" srcId="{E95AE855-86B2-4D30-923F-CBDA934E00C4}" destId="{370F52E4-246E-4FBC-A10B-FCB39735BD16}" srcOrd="0" destOrd="0" presId="urn:microsoft.com/office/officeart/2005/8/layout/list1"/>
    <dgm:cxn modelId="{2C57FF51-EF79-415B-936C-13879B1603E4}" type="presOf" srcId="{730EEE58-8F9E-4983-8C6F-2079E0D01DFD}" destId="{4582ABC0-EA1E-46F5-A0EE-0B81A0B84EEE}" srcOrd="1" destOrd="0" presId="urn:microsoft.com/office/officeart/2005/8/layout/list1"/>
    <dgm:cxn modelId="{14764AB2-6B96-44CC-8300-9563BB61D009}" srcId="{458E0631-02E3-48F0-A4CB-4C986C3B0CFF}" destId="{730EEE58-8F9E-4983-8C6F-2079E0D01DFD}" srcOrd="5" destOrd="0" parTransId="{E9662CE2-0E81-4E2C-A16A-D440D772FC92}" sibTransId="{9ADD3D4E-920A-4CF9-8D5D-D7360E7E3053}"/>
    <dgm:cxn modelId="{EC9FCB8B-16CE-4690-B726-7A12F6189EA4}" type="presOf" srcId="{1E99C77D-9738-49D6-9D97-946D33780D59}" destId="{A1BE862D-453C-472C-8CC5-1B3008BEB822}" srcOrd="0" destOrd="0" presId="urn:microsoft.com/office/officeart/2005/8/layout/list1"/>
    <dgm:cxn modelId="{E4FF92F9-CA39-43F8-BC68-14D3BC2232A8}" srcId="{458E0631-02E3-48F0-A4CB-4C986C3B0CFF}" destId="{FA839BAA-2A29-48B8-8F29-895B0AEC1771}" srcOrd="3" destOrd="0" parTransId="{6BEBE0B0-92FA-4A71-9DC4-165105626726}" sibTransId="{EF101F43-67EA-4105-A7F2-76C9328E55C8}"/>
    <dgm:cxn modelId="{ADE42E8F-33A6-44D9-8013-A80937B5D609}" type="presOf" srcId="{99C5D9E6-133F-4544-A657-32B432D18A91}" destId="{A9C7B877-18DA-4417-97DF-D444D17AA693}" srcOrd="0" destOrd="0" presId="urn:microsoft.com/office/officeart/2005/8/layout/list1"/>
    <dgm:cxn modelId="{AB8CF55A-CDFE-490B-BF9A-076B6229E6B0}" type="presOf" srcId="{BB2C9FC2-3749-4CD8-8829-A23AA0B10EBA}" destId="{1834A56B-442F-4E31-94EE-0CD7C9A2822A}" srcOrd="0" destOrd="0" presId="urn:microsoft.com/office/officeart/2005/8/layout/list1"/>
    <dgm:cxn modelId="{A3523914-C519-4EB5-A690-0075E53150DE}" srcId="{458E0631-02E3-48F0-A4CB-4C986C3B0CFF}" destId="{99C5D9E6-133F-4544-A657-32B432D18A91}" srcOrd="0" destOrd="0" parTransId="{66F5D53A-0A16-46DC-8B44-8794EF8B5B74}" sibTransId="{A8079F74-3209-4C41-BC77-90FA5A0C2ADD}"/>
    <dgm:cxn modelId="{610829A8-D876-441F-8594-779D2A2FFAEA}" type="presOf" srcId="{B2479D6F-1F06-41DC-8B7E-6AAD29505CF1}" destId="{E0489B1C-EA82-442E-AC7F-55402AC8D49A}" srcOrd="0" destOrd="0" presId="urn:microsoft.com/office/officeart/2005/8/layout/list1"/>
    <dgm:cxn modelId="{4E463542-FFF3-4762-B25E-4E91B9164161}" type="presOf" srcId="{15E37E7B-BC10-4B25-9187-C4E3365376C8}" destId="{6CA8E75C-EB5B-4267-A86B-C4689AE5B0C3}" srcOrd="1" destOrd="0" presId="urn:microsoft.com/office/officeart/2005/8/layout/list1"/>
    <dgm:cxn modelId="{411A5B2F-FE8D-436C-9DC2-8A0DB157403D}" type="presOf" srcId="{730EEE58-8F9E-4983-8C6F-2079E0D01DFD}" destId="{985D966A-CF01-4972-9D85-A5BD303467FE}" srcOrd="0" destOrd="0" presId="urn:microsoft.com/office/officeart/2005/8/layout/list1"/>
    <dgm:cxn modelId="{292EA896-9489-46BD-AF48-3C9102E8D77F}" type="presOf" srcId="{458E0631-02E3-48F0-A4CB-4C986C3B0CFF}" destId="{96B91A73-8855-47BB-A09D-12348ACD1FBE}" srcOrd="0" destOrd="0" presId="urn:microsoft.com/office/officeart/2005/8/layout/list1"/>
    <dgm:cxn modelId="{BFB7F4FA-C7A2-4B2D-AADD-338FA10B6DCF}" type="presOf" srcId="{F7208D07-89B4-46FE-87F8-68245B23584D}" destId="{E4967760-E941-4C6E-95F1-AE84BEB595CB}" srcOrd="1" destOrd="0" presId="urn:microsoft.com/office/officeart/2005/8/layout/list1"/>
    <dgm:cxn modelId="{D6E970A0-C89E-4575-AFAF-A9C8BABDB8DC}" type="presOf" srcId="{93AEC88D-4296-48DC-A845-BEAA43218EDB}" destId="{7A33A9AF-7276-40CC-B961-7EA5881FAB40}" srcOrd="1" destOrd="0" presId="urn:microsoft.com/office/officeart/2005/8/layout/list1"/>
    <dgm:cxn modelId="{BD54A6D8-BA0D-49E6-945F-E8668C0AF96C}" type="presOf" srcId="{FA839BAA-2A29-48B8-8F29-895B0AEC1771}" destId="{06B280D8-19B4-4A66-AC61-C7377B4F5917}" srcOrd="0" destOrd="0" presId="urn:microsoft.com/office/officeart/2005/8/layout/list1"/>
    <dgm:cxn modelId="{2BF79824-034C-4428-BE8C-6681D91AEF19}" type="presOf" srcId="{1E99C77D-9738-49D6-9D97-946D33780D59}" destId="{8305DA4E-3271-42AA-B090-BE0C043A2A9A}" srcOrd="1" destOrd="0" presId="urn:microsoft.com/office/officeart/2005/8/layout/list1"/>
    <dgm:cxn modelId="{20FF5C3E-E4C7-4D89-892B-CE026A98D4E8}" type="presOf" srcId="{15E37E7B-BC10-4B25-9187-C4E3365376C8}" destId="{E5BD1FAE-234B-474B-8A70-5562E75E4D0E}" srcOrd="0" destOrd="0" presId="urn:microsoft.com/office/officeart/2005/8/layout/list1"/>
    <dgm:cxn modelId="{27A443BE-E18B-4B3B-BE55-EB083E0C3B0A}" type="presOf" srcId="{93AEC88D-4296-48DC-A845-BEAA43218EDB}" destId="{0BE2FACA-2166-489E-B174-C6191A3239C1}" srcOrd="0" destOrd="0" presId="urn:microsoft.com/office/officeart/2005/8/layout/list1"/>
    <dgm:cxn modelId="{C96A00B2-BB30-4C22-ADA8-F6E460FCE635}" type="presOf" srcId="{BB2C9FC2-3749-4CD8-8829-A23AA0B10EBA}" destId="{D6D960A7-C1DB-4CA2-B1A9-C695E82550C2}" srcOrd="1" destOrd="0" presId="urn:microsoft.com/office/officeart/2005/8/layout/list1"/>
    <dgm:cxn modelId="{BEC8D34E-7BB7-4953-BCBB-348BB4F33F4E}" srcId="{458E0631-02E3-48F0-A4CB-4C986C3B0CFF}" destId="{B2479D6F-1F06-41DC-8B7E-6AAD29505CF1}" srcOrd="7" destOrd="0" parTransId="{D429EA02-944C-4762-879D-DA3EDC942E8E}" sibTransId="{1B04EEB0-1228-4C61-AEF7-C558428BC798}"/>
    <dgm:cxn modelId="{15E8A3A6-1BE3-4AC9-BA4D-BFEE3A5F0EC6}" srcId="{458E0631-02E3-48F0-A4CB-4C986C3B0CFF}" destId="{BB2C9FC2-3749-4CD8-8829-A23AA0B10EBA}" srcOrd="4" destOrd="0" parTransId="{BB3CDB18-B2B9-40CB-A190-C31071AB253E}" sibTransId="{8657BAC8-0B13-470E-B228-DB529C30819D}"/>
    <dgm:cxn modelId="{1980AEE6-E9B5-4857-B153-5DD1607AD87F}" srcId="{458E0631-02E3-48F0-A4CB-4C986C3B0CFF}" destId="{E95AE855-86B2-4D30-923F-CBDA934E00C4}" srcOrd="9" destOrd="0" parTransId="{D150EEA5-A9DE-4A19-97E1-3A3E07C6531B}" sibTransId="{4FBA25D7-1189-4836-8A9B-97B1250E27C3}"/>
    <dgm:cxn modelId="{1A0BF0B6-60A4-4E6E-AB40-CD907A57198B}" type="presOf" srcId="{B2479D6F-1F06-41DC-8B7E-6AAD29505CF1}" destId="{41AB6259-5486-44B9-92E7-A5C6B22ACF0D}" srcOrd="1" destOrd="0" presId="urn:microsoft.com/office/officeart/2005/8/layout/list1"/>
    <dgm:cxn modelId="{1BE81DBA-188B-44B9-B581-86476778BC8A}" srcId="{458E0631-02E3-48F0-A4CB-4C986C3B0CFF}" destId="{93AEC88D-4296-48DC-A845-BEAA43218EDB}" srcOrd="1" destOrd="0" parTransId="{8F6C0D24-9FA1-43E8-B738-96290D11DD81}" sibTransId="{8A24668A-DE62-415C-A6DC-3E97EEBE1F42}"/>
    <dgm:cxn modelId="{2352B1A5-BDB4-4C12-80A6-A3AF4F15B12C}" type="presParOf" srcId="{96B91A73-8855-47BB-A09D-12348ACD1FBE}" destId="{36B267DE-F597-4E2C-99B6-28532ED17B38}" srcOrd="0" destOrd="0" presId="urn:microsoft.com/office/officeart/2005/8/layout/list1"/>
    <dgm:cxn modelId="{B91E0D09-7064-4234-A5E8-DB694D10C555}" type="presParOf" srcId="{36B267DE-F597-4E2C-99B6-28532ED17B38}" destId="{A9C7B877-18DA-4417-97DF-D444D17AA693}" srcOrd="0" destOrd="0" presId="urn:microsoft.com/office/officeart/2005/8/layout/list1"/>
    <dgm:cxn modelId="{7A7CB03E-93C6-4B23-9D50-CEBEAEB96BB6}" type="presParOf" srcId="{36B267DE-F597-4E2C-99B6-28532ED17B38}" destId="{9A63FBCE-58E0-4C53-A773-7D095FB8099F}" srcOrd="1" destOrd="0" presId="urn:microsoft.com/office/officeart/2005/8/layout/list1"/>
    <dgm:cxn modelId="{F3503D1B-C6D3-445E-BD9D-64D6CF5F2AC3}" type="presParOf" srcId="{96B91A73-8855-47BB-A09D-12348ACD1FBE}" destId="{D6D5CDA2-E0AC-4404-8B43-F2C8B7534CB6}" srcOrd="1" destOrd="0" presId="urn:microsoft.com/office/officeart/2005/8/layout/list1"/>
    <dgm:cxn modelId="{C3ABCC5B-D792-4CC2-A05B-09EEA981EDAA}" type="presParOf" srcId="{96B91A73-8855-47BB-A09D-12348ACD1FBE}" destId="{231E465A-844A-498C-BCAE-11A97BF39E04}" srcOrd="2" destOrd="0" presId="urn:microsoft.com/office/officeart/2005/8/layout/list1"/>
    <dgm:cxn modelId="{4FDFE9CA-2D42-4493-982A-A0D223345A45}" type="presParOf" srcId="{96B91A73-8855-47BB-A09D-12348ACD1FBE}" destId="{E4AA6AEE-3840-4057-A61D-062AA56EAC3E}" srcOrd="3" destOrd="0" presId="urn:microsoft.com/office/officeart/2005/8/layout/list1"/>
    <dgm:cxn modelId="{1F4754A7-C838-4990-9F27-03C56A425B3F}" type="presParOf" srcId="{96B91A73-8855-47BB-A09D-12348ACD1FBE}" destId="{53592684-8492-4795-9D7E-0BBA08FC46E4}" srcOrd="4" destOrd="0" presId="urn:microsoft.com/office/officeart/2005/8/layout/list1"/>
    <dgm:cxn modelId="{B2B30634-B672-413E-B6C1-87F46C0E1D8F}" type="presParOf" srcId="{53592684-8492-4795-9D7E-0BBA08FC46E4}" destId="{0BE2FACA-2166-489E-B174-C6191A3239C1}" srcOrd="0" destOrd="0" presId="urn:microsoft.com/office/officeart/2005/8/layout/list1"/>
    <dgm:cxn modelId="{7C005FFB-16E7-4F51-954F-98519A8BA1A5}" type="presParOf" srcId="{53592684-8492-4795-9D7E-0BBA08FC46E4}" destId="{7A33A9AF-7276-40CC-B961-7EA5881FAB40}" srcOrd="1" destOrd="0" presId="urn:microsoft.com/office/officeart/2005/8/layout/list1"/>
    <dgm:cxn modelId="{CDEDE115-5D26-42CC-9192-632B271933DA}" type="presParOf" srcId="{96B91A73-8855-47BB-A09D-12348ACD1FBE}" destId="{C10DF420-612A-4EB6-8D6B-A75A6A826674}" srcOrd="5" destOrd="0" presId="urn:microsoft.com/office/officeart/2005/8/layout/list1"/>
    <dgm:cxn modelId="{F69730ED-759B-4304-9C61-5EFCCE796801}" type="presParOf" srcId="{96B91A73-8855-47BB-A09D-12348ACD1FBE}" destId="{7EECF2F3-EC54-422D-A298-C047140B2077}" srcOrd="6" destOrd="0" presId="urn:microsoft.com/office/officeart/2005/8/layout/list1"/>
    <dgm:cxn modelId="{7848193D-BEB5-4864-8954-17669D1602BF}" type="presParOf" srcId="{96B91A73-8855-47BB-A09D-12348ACD1FBE}" destId="{9F57E217-F2E3-4E09-982D-C4DF9D60B54F}" srcOrd="7" destOrd="0" presId="urn:microsoft.com/office/officeart/2005/8/layout/list1"/>
    <dgm:cxn modelId="{035F68DA-9769-4614-8B92-FAD447DE436F}" type="presParOf" srcId="{96B91A73-8855-47BB-A09D-12348ACD1FBE}" destId="{E2FE6255-4537-4762-A7A3-EFF1C4E95C38}" srcOrd="8" destOrd="0" presId="urn:microsoft.com/office/officeart/2005/8/layout/list1"/>
    <dgm:cxn modelId="{515599B8-D111-4ACF-8B1D-8256562CE509}" type="presParOf" srcId="{E2FE6255-4537-4762-A7A3-EFF1C4E95C38}" destId="{35729906-B649-4468-8D64-1606B6BB3D98}" srcOrd="0" destOrd="0" presId="urn:microsoft.com/office/officeart/2005/8/layout/list1"/>
    <dgm:cxn modelId="{128A1D25-A89F-410F-9279-86731F456FCE}" type="presParOf" srcId="{E2FE6255-4537-4762-A7A3-EFF1C4E95C38}" destId="{E4967760-E941-4C6E-95F1-AE84BEB595CB}" srcOrd="1" destOrd="0" presId="urn:microsoft.com/office/officeart/2005/8/layout/list1"/>
    <dgm:cxn modelId="{A1D0E4D6-6D00-4DE9-A089-1EF86740EF7E}" type="presParOf" srcId="{96B91A73-8855-47BB-A09D-12348ACD1FBE}" destId="{AFBD325E-7D28-49A0-8AC9-FA9D7920EC5D}" srcOrd="9" destOrd="0" presId="urn:microsoft.com/office/officeart/2005/8/layout/list1"/>
    <dgm:cxn modelId="{13101A54-4237-442A-A7F6-94C939FA4284}" type="presParOf" srcId="{96B91A73-8855-47BB-A09D-12348ACD1FBE}" destId="{D20E2A40-F457-4BE1-A4D6-3148655E4B4D}" srcOrd="10" destOrd="0" presId="urn:microsoft.com/office/officeart/2005/8/layout/list1"/>
    <dgm:cxn modelId="{B4FDC75B-23CA-48F5-B0AE-2B16575067F2}" type="presParOf" srcId="{96B91A73-8855-47BB-A09D-12348ACD1FBE}" destId="{08418187-A572-46F9-86C5-E7977C8DF832}" srcOrd="11" destOrd="0" presId="urn:microsoft.com/office/officeart/2005/8/layout/list1"/>
    <dgm:cxn modelId="{7961D28E-D594-444E-8F6B-A1745085F799}" type="presParOf" srcId="{96B91A73-8855-47BB-A09D-12348ACD1FBE}" destId="{BFE467FB-4957-4163-9751-0380812B0E95}" srcOrd="12" destOrd="0" presId="urn:microsoft.com/office/officeart/2005/8/layout/list1"/>
    <dgm:cxn modelId="{67634195-60A5-43B1-AA2B-0C4C150F86F3}" type="presParOf" srcId="{BFE467FB-4957-4163-9751-0380812B0E95}" destId="{06B280D8-19B4-4A66-AC61-C7377B4F5917}" srcOrd="0" destOrd="0" presId="urn:microsoft.com/office/officeart/2005/8/layout/list1"/>
    <dgm:cxn modelId="{DE65D18E-6EDB-48A1-80E3-15E4AE828622}" type="presParOf" srcId="{BFE467FB-4957-4163-9751-0380812B0E95}" destId="{8AF1B11C-1463-44AA-AE70-34B6C7C61554}" srcOrd="1" destOrd="0" presId="urn:microsoft.com/office/officeart/2005/8/layout/list1"/>
    <dgm:cxn modelId="{9E20C42E-FEE7-4A3B-82DB-25E89006709F}" type="presParOf" srcId="{96B91A73-8855-47BB-A09D-12348ACD1FBE}" destId="{1EB2843F-AA7B-4BC4-94CF-760D87381E62}" srcOrd="13" destOrd="0" presId="urn:microsoft.com/office/officeart/2005/8/layout/list1"/>
    <dgm:cxn modelId="{7739045B-3AEB-4BA1-917D-B177EB555AF9}" type="presParOf" srcId="{96B91A73-8855-47BB-A09D-12348ACD1FBE}" destId="{426B224F-4A7A-4778-80FB-0B50761F6E4F}" srcOrd="14" destOrd="0" presId="urn:microsoft.com/office/officeart/2005/8/layout/list1"/>
    <dgm:cxn modelId="{403FD4F0-831B-4867-BD17-50CD8E8D2F3B}" type="presParOf" srcId="{96B91A73-8855-47BB-A09D-12348ACD1FBE}" destId="{19463921-85D5-48A2-9AFF-8761FEFC2821}" srcOrd="15" destOrd="0" presId="urn:microsoft.com/office/officeart/2005/8/layout/list1"/>
    <dgm:cxn modelId="{D26FEDC5-2F3F-468C-B42C-DBC722613B12}" type="presParOf" srcId="{96B91A73-8855-47BB-A09D-12348ACD1FBE}" destId="{07B50991-CF69-4F43-99E7-BDDAD6ACDC49}" srcOrd="16" destOrd="0" presId="urn:microsoft.com/office/officeart/2005/8/layout/list1"/>
    <dgm:cxn modelId="{011D56BB-E6D5-4063-81A2-40B46B28C869}" type="presParOf" srcId="{07B50991-CF69-4F43-99E7-BDDAD6ACDC49}" destId="{1834A56B-442F-4E31-94EE-0CD7C9A2822A}" srcOrd="0" destOrd="0" presId="urn:microsoft.com/office/officeart/2005/8/layout/list1"/>
    <dgm:cxn modelId="{A135786D-FEF7-456C-8E22-C730595B053C}" type="presParOf" srcId="{07B50991-CF69-4F43-99E7-BDDAD6ACDC49}" destId="{D6D960A7-C1DB-4CA2-B1A9-C695E82550C2}" srcOrd="1" destOrd="0" presId="urn:microsoft.com/office/officeart/2005/8/layout/list1"/>
    <dgm:cxn modelId="{A4259C06-AB31-42FA-8065-60196EC3A70F}" type="presParOf" srcId="{96B91A73-8855-47BB-A09D-12348ACD1FBE}" destId="{5C146F6D-BFCA-47F4-B5E2-184816FD17BE}" srcOrd="17" destOrd="0" presId="urn:microsoft.com/office/officeart/2005/8/layout/list1"/>
    <dgm:cxn modelId="{DCD52754-6641-4092-B258-1A93DF4BFB68}" type="presParOf" srcId="{96B91A73-8855-47BB-A09D-12348ACD1FBE}" destId="{34084C66-70D0-4BC2-9608-611F88CD4D56}" srcOrd="18" destOrd="0" presId="urn:microsoft.com/office/officeart/2005/8/layout/list1"/>
    <dgm:cxn modelId="{54D33295-4151-4AEC-9AEF-28E21D8822EC}" type="presParOf" srcId="{96B91A73-8855-47BB-A09D-12348ACD1FBE}" destId="{2DF72B14-DF04-4016-9E01-0D3857C6116B}" srcOrd="19" destOrd="0" presId="urn:microsoft.com/office/officeart/2005/8/layout/list1"/>
    <dgm:cxn modelId="{B10FA3D5-8C4C-49F0-9A00-346F19DF9B0F}" type="presParOf" srcId="{96B91A73-8855-47BB-A09D-12348ACD1FBE}" destId="{3E6B6324-B855-4F03-9939-BF9E439BCF8E}" srcOrd="20" destOrd="0" presId="urn:microsoft.com/office/officeart/2005/8/layout/list1"/>
    <dgm:cxn modelId="{337F2C56-E3DE-4883-9C2C-DD50D20EDB59}" type="presParOf" srcId="{3E6B6324-B855-4F03-9939-BF9E439BCF8E}" destId="{985D966A-CF01-4972-9D85-A5BD303467FE}" srcOrd="0" destOrd="0" presId="urn:microsoft.com/office/officeart/2005/8/layout/list1"/>
    <dgm:cxn modelId="{DEB0759E-7164-4D92-8B9E-3CF16B993DDE}" type="presParOf" srcId="{3E6B6324-B855-4F03-9939-BF9E439BCF8E}" destId="{4582ABC0-EA1E-46F5-A0EE-0B81A0B84EEE}" srcOrd="1" destOrd="0" presId="urn:microsoft.com/office/officeart/2005/8/layout/list1"/>
    <dgm:cxn modelId="{A59729EC-233C-4514-BFF2-D164FFFCCEC6}" type="presParOf" srcId="{96B91A73-8855-47BB-A09D-12348ACD1FBE}" destId="{E3184A55-A158-4ACF-B1E7-FE68F05CD13F}" srcOrd="21" destOrd="0" presId="urn:microsoft.com/office/officeart/2005/8/layout/list1"/>
    <dgm:cxn modelId="{35D5288C-0FA0-4ED1-AF9C-E19032F4B475}" type="presParOf" srcId="{96B91A73-8855-47BB-A09D-12348ACD1FBE}" destId="{2DC37E17-3F83-4117-B90A-628B188EBB4D}" srcOrd="22" destOrd="0" presId="urn:microsoft.com/office/officeart/2005/8/layout/list1"/>
    <dgm:cxn modelId="{CC9C8713-F5E9-4C33-9A1E-669682FF88A7}" type="presParOf" srcId="{96B91A73-8855-47BB-A09D-12348ACD1FBE}" destId="{359C9A57-415B-4E2F-BF4E-9222F43922EC}" srcOrd="23" destOrd="0" presId="urn:microsoft.com/office/officeart/2005/8/layout/list1"/>
    <dgm:cxn modelId="{85BF341E-10AE-4CEB-9F72-ED78789C4EC3}" type="presParOf" srcId="{96B91A73-8855-47BB-A09D-12348ACD1FBE}" destId="{3A93F997-4023-47B1-85C9-E141452A8E59}" srcOrd="24" destOrd="0" presId="urn:microsoft.com/office/officeart/2005/8/layout/list1"/>
    <dgm:cxn modelId="{A139D1EC-FBFD-4D60-9050-61ABDD736DFB}" type="presParOf" srcId="{3A93F997-4023-47B1-85C9-E141452A8E59}" destId="{E5BD1FAE-234B-474B-8A70-5562E75E4D0E}" srcOrd="0" destOrd="0" presId="urn:microsoft.com/office/officeart/2005/8/layout/list1"/>
    <dgm:cxn modelId="{3CB9B98C-57F2-45B4-BF09-06357C85CAB2}" type="presParOf" srcId="{3A93F997-4023-47B1-85C9-E141452A8E59}" destId="{6CA8E75C-EB5B-4267-A86B-C4689AE5B0C3}" srcOrd="1" destOrd="0" presId="urn:microsoft.com/office/officeart/2005/8/layout/list1"/>
    <dgm:cxn modelId="{3937FF13-933B-4183-85FC-D62415402E04}" type="presParOf" srcId="{96B91A73-8855-47BB-A09D-12348ACD1FBE}" destId="{A0F8DFE0-5E17-4D73-92DD-FA5DB24D051E}" srcOrd="25" destOrd="0" presId="urn:microsoft.com/office/officeart/2005/8/layout/list1"/>
    <dgm:cxn modelId="{955038F4-1C9F-41BA-B53A-4B66F924B1A2}" type="presParOf" srcId="{96B91A73-8855-47BB-A09D-12348ACD1FBE}" destId="{66EF3544-63A7-4D7C-8CC0-2FD366BD258B}" srcOrd="26" destOrd="0" presId="urn:microsoft.com/office/officeart/2005/8/layout/list1"/>
    <dgm:cxn modelId="{E63DA4E8-9A35-44A4-922C-DEE7283D852D}" type="presParOf" srcId="{96B91A73-8855-47BB-A09D-12348ACD1FBE}" destId="{CE3741EA-1808-40B7-B1D2-932E006CB408}" srcOrd="27" destOrd="0" presId="urn:microsoft.com/office/officeart/2005/8/layout/list1"/>
    <dgm:cxn modelId="{90F1BF3B-15D1-46AB-8F6B-FB6A610297B9}" type="presParOf" srcId="{96B91A73-8855-47BB-A09D-12348ACD1FBE}" destId="{1B4FD0CF-9C3C-43EF-B8C2-BD5B7D12DDD3}" srcOrd="28" destOrd="0" presId="urn:microsoft.com/office/officeart/2005/8/layout/list1"/>
    <dgm:cxn modelId="{B9606A26-DDCA-44C5-8E36-15E6E01AAA8B}" type="presParOf" srcId="{1B4FD0CF-9C3C-43EF-B8C2-BD5B7D12DDD3}" destId="{E0489B1C-EA82-442E-AC7F-55402AC8D49A}" srcOrd="0" destOrd="0" presId="urn:microsoft.com/office/officeart/2005/8/layout/list1"/>
    <dgm:cxn modelId="{123DF2DB-F59B-4EB8-B3AD-1A0D114B0BEE}" type="presParOf" srcId="{1B4FD0CF-9C3C-43EF-B8C2-BD5B7D12DDD3}" destId="{41AB6259-5486-44B9-92E7-A5C6B22ACF0D}" srcOrd="1" destOrd="0" presId="urn:microsoft.com/office/officeart/2005/8/layout/list1"/>
    <dgm:cxn modelId="{5E75EB44-96AE-4349-9B34-655A97EEAD78}" type="presParOf" srcId="{96B91A73-8855-47BB-A09D-12348ACD1FBE}" destId="{5BD07E5D-4750-44C0-9B1D-FD6119AEFE3A}" srcOrd="29" destOrd="0" presId="urn:microsoft.com/office/officeart/2005/8/layout/list1"/>
    <dgm:cxn modelId="{4B88496C-A29C-457E-A5F5-96049A8E3C54}" type="presParOf" srcId="{96B91A73-8855-47BB-A09D-12348ACD1FBE}" destId="{3F6AD17A-091B-40E7-B42A-E23B200BA15E}" srcOrd="30" destOrd="0" presId="urn:microsoft.com/office/officeart/2005/8/layout/list1"/>
    <dgm:cxn modelId="{B94706C0-2AB1-45FF-ABBA-9224DCE95812}" type="presParOf" srcId="{96B91A73-8855-47BB-A09D-12348ACD1FBE}" destId="{2E09A3C9-36B5-477D-BE25-896036057BFB}" srcOrd="31" destOrd="0" presId="urn:microsoft.com/office/officeart/2005/8/layout/list1"/>
    <dgm:cxn modelId="{649F68A3-B3F8-41E9-97C6-1F6676B152AC}" type="presParOf" srcId="{96B91A73-8855-47BB-A09D-12348ACD1FBE}" destId="{D2BBCDA5-0517-4221-AFE5-0CC6EE2824D6}" srcOrd="32" destOrd="0" presId="urn:microsoft.com/office/officeart/2005/8/layout/list1"/>
    <dgm:cxn modelId="{B8C9FFA2-37EE-4E51-9EFF-2730B566631E}" type="presParOf" srcId="{D2BBCDA5-0517-4221-AFE5-0CC6EE2824D6}" destId="{A1BE862D-453C-472C-8CC5-1B3008BEB822}" srcOrd="0" destOrd="0" presId="urn:microsoft.com/office/officeart/2005/8/layout/list1"/>
    <dgm:cxn modelId="{4E9A774E-F6E7-4140-826C-C2AA37AB41DD}" type="presParOf" srcId="{D2BBCDA5-0517-4221-AFE5-0CC6EE2824D6}" destId="{8305DA4E-3271-42AA-B090-BE0C043A2A9A}" srcOrd="1" destOrd="0" presId="urn:microsoft.com/office/officeart/2005/8/layout/list1"/>
    <dgm:cxn modelId="{0104736B-973B-4DE4-B035-9C7E62280CD1}" type="presParOf" srcId="{96B91A73-8855-47BB-A09D-12348ACD1FBE}" destId="{464570B8-A8EF-434D-AAC2-2037DCD0699C}" srcOrd="33" destOrd="0" presId="urn:microsoft.com/office/officeart/2005/8/layout/list1"/>
    <dgm:cxn modelId="{3F10E365-C9BC-4439-9E71-0D5FEB9B91DB}" type="presParOf" srcId="{96B91A73-8855-47BB-A09D-12348ACD1FBE}" destId="{E5E68C16-98D4-4AB7-BA6D-AB5FC4C6C424}" srcOrd="34" destOrd="0" presId="urn:microsoft.com/office/officeart/2005/8/layout/list1"/>
    <dgm:cxn modelId="{691FBDE5-F938-4061-A0A5-61B7BA219D87}" type="presParOf" srcId="{96B91A73-8855-47BB-A09D-12348ACD1FBE}" destId="{9E705DDD-ABC0-4DB4-BC17-A21DE88B95F2}" srcOrd="35" destOrd="0" presId="urn:microsoft.com/office/officeart/2005/8/layout/list1"/>
    <dgm:cxn modelId="{D10CF7A9-8E45-41C2-9084-7A0C0461350E}" type="presParOf" srcId="{96B91A73-8855-47BB-A09D-12348ACD1FBE}" destId="{2743CCC9-1A8B-4366-99D8-357996C04D9C}" srcOrd="36" destOrd="0" presId="urn:microsoft.com/office/officeart/2005/8/layout/list1"/>
    <dgm:cxn modelId="{A8D8C131-3950-4B39-BDBB-EBA043A0D071}" type="presParOf" srcId="{2743CCC9-1A8B-4366-99D8-357996C04D9C}" destId="{370F52E4-246E-4FBC-A10B-FCB39735BD16}" srcOrd="0" destOrd="0" presId="urn:microsoft.com/office/officeart/2005/8/layout/list1"/>
    <dgm:cxn modelId="{B800B43F-7C08-48C0-A5CC-DAA0645086AC}" type="presParOf" srcId="{2743CCC9-1A8B-4366-99D8-357996C04D9C}" destId="{39D9CC38-871C-4428-9085-A57F04D56CBB}" srcOrd="1" destOrd="0" presId="urn:microsoft.com/office/officeart/2005/8/layout/list1"/>
    <dgm:cxn modelId="{95BF3E67-31C8-4082-AA0D-2399A4B1DE60}" type="presParOf" srcId="{96B91A73-8855-47BB-A09D-12348ACD1FBE}" destId="{202460D9-EE48-4BFA-B3C6-CBAC3E9057D2}" srcOrd="37" destOrd="0" presId="urn:microsoft.com/office/officeart/2005/8/layout/list1"/>
    <dgm:cxn modelId="{A577EB11-E4B7-4119-AA0F-CA9548DD8BEB}" type="presParOf" srcId="{96B91A73-8855-47BB-A09D-12348ACD1FBE}" destId="{03446A06-0743-42D1-AAEE-44AB28314FD6}" srcOrd="3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ABBBE-B400-4A71-B98A-E20A312D4F73}">
      <dsp:nvSpPr>
        <dsp:cNvPr id="0" name=""/>
        <dsp:cNvSpPr/>
      </dsp:nvSpPr>
      <dsp:spPr>
        <a:xfrm>
          <a:off x="1779922" y="-4953"/>
          <a:ext cx="4669755" cy="4669755"/>
        </a:xfrm>
        <a:prstGeom prst="circularArrow">
          <a:avLst>
            <a:gd name="adj1" fmla="val 5274"/>
            <a:gd name="adj2" fmla="val 312630"/>
            <a:gd name="adj3" fmla="val 14228845"/>
            <a:gd name="adj4" fmla="val 17126601"/>
            <a:gd name="adj5" fmla="val 5477"/>
          </a:avLst>
        </a:prstGeom>
        <a:solidFill>
          <a:srgbClr val="4BACC6">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35D6BF55-0EE9-4378-AD93-0BF94932A2C7}">
      <dsp:nvSpPr>
        <dsp:cNvPr id="0" name=""/>
        <dsp:cNvSpPr/>
      </dsp:nvSpPr>
      <dsp:spPr>
        <a:xfrm>
          <a:off x="3226742" y="728"/>
          <a:ext cx="1776114" cy="888057"/>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solidFill>
                <a:sysClr val="windowText" lastClr="000000"/>
              </a:solidFill>
              <a:latin typeface="Calibri"/>
              <a:ea typeface="+mn-ea"/>
              <a:cs typeface="+mn-cs"/>
            </a:rPr>
            <a:t>Research and innovation </a:t>
          </a:r>
        </a:p>
      </dsp:txBody>
      <dsp:txXfrm>
        <a:off x="3270093" y="44079"/>
        <a:ext cx="1689412" cy="801355"/>
      </dsp:txXfrm>
    </dsp:sp>
    <dsp:sp modelId="{E4121995-D0EF-4809-AADA-ACCE9213BC98}">
      <dsp:nvSpPr>
        <dsp:cNvPr id="0" name=""/>
        <dsp:cNvSpPr/>
      </dsp:nvSpPr>
      <dsp:spPr>
        <a:xfrm>
          <a:off x="4867362" y="947940"/>
          <a:ext cx="1776114" cy="888057"/>
        </a:xfrm>
        <a:prstGeom prst="roundRect">
          <a:avLst/>
        </a:prstGeom>
        <a:solidFill>
          <a:srgbClr val="4BACC6">
            <a:hueOff val="-1986775"/>
            <a:satOff val="7962"/>
            <a:lumOff val="172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ysClr val="windowText" lastClr="000000"/>
              </a:solidFill>
              <a:latin typeface="Calibri"/>
              <a:ea typeface="+mn-ea"/>
              <a:cs typeface="+mn-cs"/>
            </a:rPr>
            <a:t>High </a:t>
          </a:r>
          <a:r>
            <a:rPr lang="en-US" sz="1600" kern="1200" dirty="0" err="1">
              <a:solidFill>
                <a:sysClr val="windowText" lastClr="000000"/>
              </a:solidFill>
              <a:latin typeface="Calibri"/>
              <a:ea typeface="+mn-ea"/>
              <a:cs typeface="+mn-cs"/>
            </a:rPr>
            <a:t>calibre</a:t>
          </a:r>
          <a:r>
            <a:rPr lang="en-US" sz="1600" kern="1200" dirty="0">
              <a:solidFill>
                <a:sysClr val="windowText" lastClr="000000"/>
              </a:solidFill>
              <a:latin typeface="Calibri"/>
              <a:ea typeface="+mn-ea"/>
              <a:cs typeface="+mn-cs"/>
            </a:rPr>
            <a:t> talented Personnel</a:t>
          </a:r>
        </a:p>
      </dsp:txBody>
      <dsp:txXfrm>
        <a:off x="4910713" y="991291"/>
        <a:ext cx="1689412" cy="801355"/>
      </dsp:txXfrm>
    </dsp:sp>
    <dsp:sp modelId="{40789C16-2FD7-4B41-9563-119673325227}">
      <dsp:nvSpPr>
        <dsp:cNvPr id="0" name=""/>
        <dsp:cNvSpPr/>
      </dsp:nvSpPr>
      <dsp:spPr>
        <a:xfrm>
          <a:off x="4867362" y="2842364"/>
          <a:ext cx="1776114" cy="888057"/>
        </a:xfrm>
        <a:prstGeom prst="roundRect">
          <a:avLst/>
        </a:prstGeom>
        <a:solidFill>
          <a:srgbClr val="4BACC6">
            <a:hueOff val="-3973551"/>
            <a:satOff val="15924"/>
            <a:lumOff val="3451"/>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solidFill>
                <a:sysClr val="windowText" lastClr="000000"/>
              </a:solidFill>
              <a:latin typeface="Calibri"/>
              <a:ea typeface="+mn-ea"/>
              <a:cs typeface="+mn-cs"/>
            </a:rPr>
            <a:t>Industry income &amp; Endowment</a:t>
          </a:r>
        </a:p>
      </dsp:txBody>
      <dsp:txXfrm>
        <a:off x="4910713" y="2885715"/>
        <a:ext cx="1689412" cy="801355"/>
      </dsp:txXfrm>
    </dsp:sp>
    <dsp:sp modelId="{6CD484AA-D492-46EF-9771-6465AF5FB65E}">
      <dsp:nvSpPr>
        <dsp:cNvPr id="0" name=""/>
        <dsp:cNvSpPr/>
      </dsp:nvSpPr>
      <dsp:spPr>
        <a:xfrm>
          <a:off x="3226742" y="3789577"/>
          <a:ext cx="1776114" cy="888057"/>
        </a:xfrm>
        <a:prstGeom prst="roundRect">
          <a:avLst/>
        </a:prstGeom>
        <a:solidFill>
          <a:srgbClr val="4BACC6">
            <a:hueOff val="-5960326"/>
            <a:satOff val="23887"/>
            <a:lumOff val="517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ysClr val="windowText" lastClr="000000"/>
              </a:solidFill>
              <a:latin typeface="Calibri"/>
              <a:ea typeface="+mn-ea"/>
              <a:cs typeface="+mn-cs"/>
            </a:rPr>
            <a:t>Governance</a:t>
          </a:r>
          <a:endParaRPr lang="en-US" sz="1600" kern="1200" dirty="0">
            <a:solidFill>
              <a:sysClr val="windowText" lastClr="000000"/>
            </a:solidFill>
            <a:latin typeface="Calibri"/>
            <a:ea typeface="+mn-ea"/>
            <a:cs typeface="+mn-cs"/>
          </a:endParaRPr>
        </a:p>
      </dsp:txBody>
      <dsp:txXfrm>
        <a:off x="3270093" y="3832928"/>
        <a:ext cx="1689412" cy="801355"/>
      </dsp:txXfrm>
    </dsp:sp>
    <dsp:sp modelId="{06C3A9D4-09B4-42EF-BDB4-5AC922A84046}">
      <dsp:nvSpPr>
        <dsp:cNvPr id="0" name=""/>
        <dsp:cNvSpPr/>
      </dsp:nvSpPr>
      <dsp:spPr>
        <a:xfrm>
          <a:off x="1586122" y="2842364"/>
          <a:ext cx="1776114" cy="888057"/>
        </a:xfrm>
        <a:prstGeom prst="roundRect">
          <a:avLst/>
        </a:prstGeom>
        <a:solidFill>
          <a:srgbClr val="4BACC6">
            <a:hueOff val="-7947101"/>
            <a:satOff val="31849"/>
            <a:lumOff val="6902"/>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ysClr val="windowText" lastClr="000000"/>
              </a:solidFill>
              <a:latin typeface="Calibri"/>
              <a:ea typeface="+mn-ea"/>
              <a:cs typeface="+mn-cs"/>
            </a:rPr>
            <a:t>Community </a:t>
          </a:r>
          <a:r>
            <a:rPr lang="en-US" sz="1600" kern="1200" dirty="0" smtClean="0">
              <a:solidFill>
                <a:sysClr val="windowText" lastClr="000000"/>
              </a:solidFill>
              <a:latin typeface="Calibri"/>
              <a:ea typeface="+mn-ea"/>
              <a:cs typeface="+mn-cs"/>
            </a:rPr>
            <a:t>&amp; International Engagement</a:t>
          </a:r>
          <a:endParaRPr lang="en-US" sz="1600" kern="1200" dirty="0">
            <a:solidFill>
              <a:sysClr val="windowText" lastClr="000000"/>
            </a:solidFill>
            <a:latin typeface="Calibri"/>
            <a:ea typeface="+mn-ea"/>
            <a:cs typeface="+mn-cs"/>
          </a:endParaRPr>
        </a:p>
      </dsp:txBody>
      <dsp:txXfrm>
        <a:off x="1629473" y="2885715"/>
        <a:ext cx="1689412" cy="801355"/>
      </dsp:txXfrm>
    </dsp:sp>
    <dsp:sp modelId="{D5648B97-48D9-47BA-ABDD-854CD7ED7BCE}">
      <dsp:nvSpPr>
        <dsp:cNvPr id="0" name=""/>
        <dsp:cNvSpPr/>
      </dsp:nvSpPr>
      <dsp:spPr>
        <a:xfrm>
          <a:off x="1586122" y="947940"/>
          <a:ext cx="1776114" cy="888057"/>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solidFill>
                <a:sysClr val="windowText" lastClr="000000"/>
              </a:solidFill>
              <a:latin typeface="Calibri"/>
              <a:ea typeface="+mn-ea"/>
              <a:cs typeface="+mn-cs"/>
            </a:rPr>
            <a:t>Teaching &amp; Learning</a:t>
          </a:r>
        </a:p>
      </dsp:txBody>
      <dsp:txXfrm>
        <a:off x="1629473" y="991291"/>
        <a:ext cx="1689412" cy="801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E465A-844A-498C-BCAE-11A97BF39E04}">
      <dsp:nvSpPr>
        <dsp:cNvPr id="0" name=""/>
        <dsp:cNvSpPr/>
      </dsp:nvSpPr>
      <dsp:spPr>
        <a:xfrm>
          <a:off x="0" y="283881"/>
          <a:ext cx="8229600" cy="252000"/>
        </a:xfrm>
        <a:prstGeom prst="rect">
          <a:avLst/>
        </a:prstGeom>
        <a:solidFill>
          <a:sysClr val="window" lastClr="FFFFFF">
            <a:alpha val="90000"/>
            <a:hueOff val="0"/>
            <a:satOff val="0"/>
            <a:lumOff val="0"/>
            <a:alphaOff val="0"/>
          </a:sysClr>
        </a:solidFill>
        <a:ln w="25400" cap="flat" cmpd="sng" algn="ctr">
          <a:solidFill>
            <a:srgbClr val="4BAC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9A63FBCE-58E0-4C53-A773-7D095FB8099F}">
      <dsp:nvSpPr>
        <dsp:cNvPr id="0" name=""/>
        <dsp:cNvSpPr/>
      </dsp:nvSpPr>
      <dsp:spPr>
        <a:xfrm>
          <a:off x="411480" y="136281"/>
          <a:ext cx="5760720" cy="295200"/>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Teaching &amp; Learning</a:t>
          </a:r>
        </a:p>
      </dsp:txBody>
      <dsp:txXfrm>
        <a:off x="425890" y="150691"/>
        <a:ext cx="5731900" cy="266380"/>
      </dsp:txXfrm>
    </dsp:sp>
    <dsp:sp modelId="{7EECF2F3-EC54-422D-A298-C047140B2077}">
      <dsp:nvSpPr>
        <dsp:cNvPr id="0" name=""/>
        <dsp:cNvSpPr/>
      </dsp:nvSpPr>
      <dsp:spPr>
        <a:xfrm>
          <a:off x="0" y="737481"/>
          <a:ext cx="8229600" cy="252000"/>
        </a:xfrm>
        <a:prstGeom prst="rect">
          <a:avLst/>
        </a:prstGeom>
        <a:solidFill>
          <a:sysClr val="window" lastClr="FFFFFF">
            <a:alpha val="90000"/>
            <a:hueOff val="0"/>
            <a:satOff val="0"/>
            <a:lumOff val="0"/>
            <a:alphaOff val="0"/>
          </a:sysClr>
        </a:solidFill>
        <a:ln w="25400" cap="flat" cmpd="sng" algn="ctr">
          <a:solidFill>
            <a:srgbClr val="4BACC6">
              <a:hueOff val="-1103764"/>
              <a:satOff val="4423"/>
              <a:lumOff val="959"/>
              <a:alphaOff val="0"/>
            </a:srgbClr>
          </a:solidFill>
          <a:prstDash val="solid"/>
        </a:ln>
        <a:effectLst/>
      </dsp:spPr>
      <dsp:style>
        <a:lnRef idx="2">
          <a:scrgbClr r="0" g="0" b="0"/>
        </a:lnRef>
        <a:fillRef idx="1">
          <a:scrgbClr r="0" g="0" b="0"/>
        </a:fillRef>
        <a:effectRef idx="0">
          <a:scrgbClr r="0" g="0" b="0"/>
        </a:effectRef>
        <a:fontRef idx="minor"/>
      </dsp:style>
    </dsp:sp>
    <dsp:sp modelId="{7A33A9AF-7276-40CC-B961-7EA5881FAB40}">
      <dsp:nvSpPr>
        <dsp:cNvPr id="0" name=""/>
        <dsp:cNvSpPr/>
      </dsp:nvSpPr>
      <dsp:spPr>
        <a:xfrm>
          <a:off x="411480" y="589881"/>
          <a:ext cx="5760720" cy="295200"/>
        </a:xfrm>
        <a:prstGeom prst="roundRect">
          <a:avLst/>
        </a:prstGeom>
        <a:solidFill>
          <a:srgbClr val="4BACC6">
            <a:hueOff val="-1103764"/>
            <a:satOff val="4423"/>
            <a:lumOff val="95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Research</a:t>
          </a:r>
        </a:p>
      </dsp:txBody>
      <dsp:txXfrm>
        <a:off x="425890" y="604291"/>
        <a:ext cx="5731900" cy="266380"/>
      </dsp:txXfrm>
    </dsp:sp>
    <dsp:sp modelId="{D20E2A40-F457-4BE1-A4D6-3148655E4B4D}">
      <dsp:nvSpPr>
        <dsp:cNvPr id="0" name=""/>
        <dsp:cNvSpPr/>
      </dsp:nvSpPr>
      <dsp:spPr>
        <a:xfrm>
          <a:off x="0" y="1191081"/>
          <a:ext cx="8229600" cy="252000"/>
        </a:xfrm>
        <a:prstGeom prst="rect">
          <a:avLst/>
        </a:prstGeom>
        <a:solidFill>
          <a:sysClr val="window" lastClr="FFFFFF">
            <a:alpha val="90000"/>
            <a:hueOff val="0"/>
            <a:satOff val="0"/>
            <a:lumOff val="0"/>
            <a:alphaOff val="0"/>
          </a:sysClr>
        </a:solidFill>
        <a:ln w="25400" cap="flat" cmpd="sng" algn="ctr">
          <a:solidFill>
            <a:srgbClr val="4BACC6">
              <a:hueOff val="-2207528"/>
              <a:satOff val="8847"/>
              <a:lumOff val="1917"/>
              <a:alphaOff val="0"/>
            </a:srgbClr>
          </a:solidFill>
          <a:prstDash val="solid"/>
        </a:ln>
        <a:effectLst/>
      </dsp:spPr>
      <dsp:style>
        <a:lnRef idx="2">
          <a:scrgbClr r="0" g="0" b="0"/>
        </a:lnRef>
        <a:fillRef idx="1">
          <a:scrgbClr r="0" g="0" b="0"/>
        </a:fillRef>
        <a:effectRef idx="0">
          <a:scrgbClr r="0" g="0" b="0"/>
        </a:effectRef>
        <a:fontRef idx="minor"/>
      </dsp:style>
    </dsp:sp>
    <dsp:sp modelId="{E4967760-E941-4C6E-95F1-AE84BEB595CB}">
      <dsp:nvSpPr>
        <dsp:cNvPr id="0" name=""/>
        <dsp:cNvSpPr/>
      </dsp:nvSpPr>
      <dsp:spPr>
        <a:xfrm>
          <a:off x="411480" y="1043481"/>
          <a:ext cx="5760720" cy="295200"/>
        </a:xfrm>
        <a:prstGeom prst="roundRect">
          <a:avLst/>
        </a:prstGeom>
        <a:solidFill>
          <a:srgbClr val="4BACC6">
            <a:hueOff val="-2207528"/>
            <a:satOff val="8847"/>
            <a:lumOff val="191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Community/International Engagement</a:t>
          </a:r>
        </a:p>
      </dsp:txBody>
      <dsp:txXfrm>
        <a:off x="425890" y="1057891"/>
        <a:ext cx="5731900" cy="266380"/>
      </dsp:txXfrm>
    </dsp:sp>
    <dsp:sp modelId="{426B224F-4A7A-4778-80FB-0B50761F6E4F}">
      <dsp:nvSpPr>
        <dsp:cNvPr id="0" name=""/>
        <dsp:cNvSpPr/>
      </dsp:nvSpPr>
      <dsp:spPr>
        <a:xfrm>
          <a:off x="0" y="1644681"/>
          <a:ext cx="8229600" cy="252000"/>
        </a:xfrm>
        <a:prstGeom prst="rect">
          <a:avLst/>
        </a:prstGeom>
        <a:solidFill>
          <a:sysClr val="window" lastClr="FFFFFF">
            <a:alpha val="90000"/>
            <a:hueOff val="0"/>
            <a:satOff val="0"/>
            <a:lumOff val="0"/>
            <a:alphaOff val="0"/>
          </a:sysClr>
        </a:solidFill>
        <a:ln w="25400" cap="flat" cmpd="sng" algn="ctr">
          <a:solidFill>
            <a:srgbClr val="4BACC6">
              <a:hueOff val="-3311292"/>
              <a:satOff val="13270"/>
              <a:lumOff val="2876"/>
              <a:alphaOff val="0"/>
            </a:srgbClr>
          </a:solidFill>
          <a:prstDash val="solid"/>
        </a:ln>
        <a:effectLst/>
      </dsp:spPr>
      <dsp:style>
        <a:lnRef idx="2">
          <a:scrgbClr r="0" g="0" b="0"/>
        </a:lnRef>
        <a:fillRef idx="1">
          <a:scrgbClr r="0" g="0" b="0"/>
        </a:fillRef>
        <a:effectRef idx="0">
          <a:scrgbClr r="0" g="0" b="0"/>
        </a:effectRef>
        <a:fontRef idx="minor"/>
      </dsp:style>
    </dsp:sp>
    <dsp:sp modelId="{8AF1B11C-1463-44AA-AE70-34B6C7C61554}">
      <dsp:nvSpPr>
        <dsp:cNvPr id="0" name=""/>
        <dsp:cNvSpPr/>
      </dsp:nvSpPr>
      <dsp:spPr>
        <a:xfrm>
          <a:off x="411480" y="1497081"/>
          <a:ext cx="5760720" cy="295200"/>
        </a:xfrm>
        <a:prstGeom prst="roundRect">
          <a:avLst/>
        </a:prstGeom>
        <a:solidFill>
          <a:srgbClr val="4BACC6">
            <a:hueOff val="-3311292"/>
            <a:satOff val="13270"/>
            <a:lumOff val="287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Human Resources</a:t>
          </a:r>
        </a:p>
      </dsp:txBody>
      <dsp:txXfrm>
        <a:off x="425890" y="1511491"/>
        <a:ext cx="5731900" cy="266380"/>
      </dsp:txXfrm>
    </dsp:sp>
    <dsp:sp modelId="{34084C66-70D0-4BC2-9608-611F88CD4D56}">
      <dsp:nvSpPr>
        <dsp:cNvPr id="0" name=""/>
        <dsp:cNvSpPr/>
      </dsp:nvSpPr>
      <dsp:spPr>
        <a:xfrm>
          <a:off x="0" y="2098281"/>
          <a:ext cx="8229600" cy="252000"/>
        </a:xfrm>
        <a:prstGeom prst="rect">
          <a:avLst/>
        </a:prstGeom>
        <a:solidFill>
          <a:sysClr val="window" lastClr="FFFFFF">
            <a:alpha val="90000"/>
            <a:hueOff val="0"/>
            <a:satOff val="0"/>
            <a:lumOff val="0"/>
            <a:alphaOff val="0"/>
          </a:sysClr>
        </a:solidFill>
        <a:ln w="25400" cap="flat" cmpd="sng" algn="ctr">
          <a:solidFill>
            <a:srgbClr val="4BACC6">
              <a:hueOff val="-4415056"/>
              <a:satOff val="17694"/>
              <a:lumOff val="3835"/>
              <a:alphaOff val="0"/>
            </a:srgbClr>
          </a:solidFill>
          <a:prstDash val="solid"/>
        </a:ln>
        <a:effectLst/>
      </dsp:spPr>
      <dsp:style>
        <a:lnRef idx="2">
          <a:scrgbClr r="0" g="0" b="0"/>
        </a:lnRef>
        <a:fillRef idx="1">
          <a:scrgbClr r="0" g="0" b="0"/>
        </a:fillRef>
        <a:effectRef idx="0">
          <a:scrgbClr r="0" g="0" b="0"/>
        </a:effectRef>
        <a:fontRef idx="minor"/>
      </dsp:style>
    </dsp:sp>
    <dsp:sp modelId="{D6D960A7-C1DB-4CA2-B1A9-C695E82550C2}">
      <dsp:nvSpPr>
        <dsp:cNvPr id="0" name=""/>
        <dsp:cNvSpPr/>
      </dsp:nvSpPr>
      <dsp:spPr>
        <a:xfrm>
          <a:off x="411480" y="1950681"/>
          <a:ext cx="5760720" cy="295200"/>
        </a:xfrm>
        <a:prstGeom prst="roundRect">
          <a:avLst/>
        </a:prstGeom>
        <a:solidFill>
          <a:srgbClr val="4BACC6">
            <a:hueOff val="-4415056"/>
            <a:satOff val="17694"/>
            <a:lumOff val="3835"/>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Admission</a:t>
          </a:r>
        </a:p>
      </dsp:txBody>
      <dsp:txXfrm>
        <a:off x="425890" y="1965091"/>
        <a:ext cx="5731900" cy="266380"/>
      </dsp:txXfrm>
    </dsp:sp>
    <dsp:sp modelId="{2DC37E17-3F83-4117-B90A-628B188EBB4D}">
      <dsp:nvSpPr>
        <dsp:cNvPr id="0" name=""/>
        <dsp:cNvSpPr/>
      </dsp:nvSpPr>
      <dsp:spPr>
        <a:xfrm>
          <a:off x="0" y="2551881"/>
          <a:ext cx="8229600" cy="252000"/>
        </a:xfrm>
        <a:prstGeom prst="rect">
          <a:avLst/>
        </a:prstGeom>
        <a:solidFill>
          <a:sysClr val="window" lastClr="FFFFFF">
            <a:alpha val="90000"/>
            <a:hueOff val="0"/>
            <a:satOff val="0"/>
            <a:lumOff val="0"/>
            <a:alphaOff val="0"/>
          </a:sysClr>
        </a:solidFill>
        <a:ln w="25400" cap="flat" cmpd="sng" algn="ctr">
          <a:solidFill>
            <a:srgbClr val="4BACC6">
              <a:hueOff val="-5518820"/>
              <a:satOff val="22117"/>
              <a:lumOff val="4793"/>
              <a:alphaOff val="0"/>
            </a:srgbClr>
          </a:solidFill>
          <a:prstDash val="solid"/>
        </a:ln>
        <a:effectLst/>
      </dsp:spPr>
      <dsp:style>
        <a:lnRef idx="2">
          <a:scrgbClr r="0" g="0" b="0"/>
        </a:lnRef>
        <a:fillRef idx="1">
          <a:scrgbClr r="0" g="0" b="0"/>
        </a:fillRef>
        <a:effectRef idx="0">
          <a:scrgbClr r="0" g="0" b="0"/>
        </a:effectRef>
        <a:fontRef idx="minor"/>
      </dsp:style>
    </dsp:sp>
    <dsp:sp modelId="{4582ABC0-EA1E-46F5-A0EE-0B81A0B84EEE}">
      <dsp:nvSpPr>
        <dsp:cNvPr id="0" name=""/>
        <dsp:cNvSpPr/>
      </dsp:nvSpPr>
      <dsp:spPr>
        <a:xfrm>
          <a:off x="411480" y="2404281"/>
          <a:ext cx="5760720" cy="295200"/>
        </a:xfrm>
        <a:prstGeom prst="roundRect">
          <a:avLst/>
        </a:prstGeom>
        <a:solidFill>
          <a:srgbClr val="4BACC6">
            <a:hueOff val="-5518820"/>
            <a:satOff val="22117"/>
            <a:lumOff val="4793"/>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Academic and Student Services</a:t>
          </a:r>
        </a:p>
      </dsp:txBody>
      <dsp:txXfrm>
        <a:off x="425890" y="2418691"/>
        <a:ext cx="5731900" cy="266380"/>
      </dsp:txXfrm>
    </dsp:sp>
    <dsp:sp modelId="{66EF3544-63A7-4D7C-8CC0-2FD366BD258B}">
      <dsp:nvSpPr>
        <dsp:cNvPr id="0" name=""/>
        <dsp:cNvSpPr/>
      </dsp:nvSpPr>
      <dsp:spPr>
        <a:xfrm>
          <a:off x="0" y="3005481"/>
          <a:ext cx="8229600" cy="252000"/>
        </a:xfrm>
        <a:prstGeom prst="rect">
          <a:avLst/>
        </a:prstGeom>
        <a:solidFill>
          <a:sysClr val="window" lastClr="FFFFFF">
            <a:alpha val="90000"/>
            <a:hueOff val="0"/>
            <a:satOff val="0"/>
            <a:lumOff val="0"/>
            <a:alphaOff val="0"/>
          </a:sysClr>
        </a:solidFill>
        <a:ln w="25400" cap="flat" cmpd="sng" algn="ctr">
          <a:solidFill>
            <a:srgbClr val="4BACC6">
              <a:hueOff val="-6622584"/>
              <a:satOff val="26541"/>
              <a:lumOff val="5752"/>
              <a:alphaOff val="0"/>
            </a:srgbClr>
          </a:solidFill>
          <a:prstDash val="solid"/>
        </a:ln>
        <a:effectLst/>
      </dsp:spPr>
      <dsp:style>
        <a:lnRef idx="2">
          <a:scrgbClr r="0" g="0" b="0"/>
        </a:lnRef>
        <a:fillRef idx="1">
          <a:scrgbClr r="0" g="0" b="0"/>
        </a:fillRef>
        <a:effectRef idx="0">
          <a:scrgbClr r="0" g="0" b="0"/>
        </a:effectRef>
        <a:fontRef idx="minor"/>
      </dsp:style>
    </dsp:sp>
    <dsp:sp modelId="{6CA8E75C-EB5B-4267-A86B-C4689AE5B0C3}">
      <dsp:nvSpPr>
        <dsp:cNvPr id="0" name=""/>
        <dsp:cNvSpPr/>
      </dsp:nvSpPr>
      <dsp:spPr>
        <a:xfrm>
          <a:off x="411480" y="2857881"/>
          <a:ext cx="5760720" cy="295200"/>
        </a:xfrm>
        <a:prstGeom prst="roundRect">
          <a:avLst/>
        </a:prstGeom>
        <a:solidFill>
          <a:srgbClr val="4BACC6">
            <a:hueOff val="-6622584"/>
            <a:satOff val="26541"/>
            <a:lumOff val="5752"/>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Finance</a:t>
          </a:r>
        </a:p>
      </dsp:txBody>
      <dsp:txXfrm>
        <a:off x="425890" y="2872291"/>
        <a:ext cx="5731900" cy="266380"/>
      </dsp:txXfrm>
    </dsp:sp>
    <dsp:sp modelId="{3F6AD17A-091B-40E7-B42A-E23B200BA15E}">
      <dsp:nvSpPr>
        <dsp:cNvPr id="0" name=""/>
        <dsp:cNvSpPr/>
      </dsp:nvSpPr>
      <dsp:spPr>
        <a:xfrm>
          <a:off x="0" y="3459081"/>
          <a:ext cx="8229600" cy="252000"/>
        </a:xfrm>
        <a:prstGeom prst="rect">
          <a:avLst/>
        </a:prstGeom>
        <a:solidFill>
          <a:sysClr val="window" lastClr="FFFFFF">
            <a:alpha val="90000"/>
            <a:hueOff val="0"/>
            <a:satOff val="0"/>
            <a:lumOff val="0"/>
            <a:alphaOff val="0"/>
          </a:sysClr>
        </a:solidFill>
        <a:ln w="25400" cap="flat" cmpd="sng" algn="ctr">
          <a:solidFill>
            <a:srgbClr val="4BACC6">
              <a:hueOff val="-7726349"/>
              <a:satOff val="30964"/>
              <a:lumOff val="6711"/>
              <a:alphaOff val="0"/>
            </a:srgbClr>
          </a:solidFill>
          <a:prstDash val="solid"/>
        </a:ln>
        <a:effectLst/>
      </dsp:spPr>
      <dsp:style>
        <a:lnRef idx="2">
          <a:scrgbClr r="0" g="0" b="0"/>
        </a:lnRef>
        <a:fillRef idx="1">
          <a:scrgbClr r="0" g="0" b="0"/>
        </a:fillRef>
        <a:effectRef idx="0">
          <a:scrgbClr r="0" g="0" b="0"/>
        </a:effectRef>
        <a:fontRef idx="minor"/>
      </dsp:style>
    </dsp:sp>
    <dsp:sp modelId="{41AB6259-5486-44B9-92E7-A5C6B22ACF0D}">
      <dsp:nvSpPr>
        <dsp:cNvPr id="0" name=""/>
        <dsp:cNvSpPr/>
      </dsp:nvSpPr>
      <dsp:spPr>
        <a:xfrm>
          <a:off x="411480" y="3311481"/>
          <a:ext cx="5760720" cy="295200"/>
        </a:xfrm>
        <a:prstGeom prst="roundRect">
          <a:avLst/>
        </a:prstGeom>
        <a:solidFill>
          <a:srgbClr val="4BACC6">
            <a:hueOff val="-7726349"/>
            <a:satOff val="30964"/>
            <a:lumOff val="6711"/>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Alumni Relations and Endowments</a:t>
          </a:r>
        </a:p>
      </dsp:txBody>
      <dsp:txXfrm>
        <a:off x="425890" y="3325891"/>
        <a:ext cx="5731900" cy="266380"/>
      </dsp:txXfrm>
    </dsp:sp>
    <dsp:sp modelId="{E5E68C16-98D4-4AB7-BA6D-AB5FC4C6C424}">
      <dsp:nvSpPr>
        <dsp:cNvPr id="0" name=""/>
        <dsp:cNvSpPr/>
      </dsp:nvSpPr>
      <dsp:spPr>
        <a:xfrm>
          <a:off x="0" y="3912681"/>
          <a:ext cx="8229600" cy="252000"/>
        </a:xfrm>
        <a:prstGeom prst="rect">
          <a:avLst/>
        </a:prstGeom>
        <a:solidFill>
          <a:sysClr val="window" lastClr="FFFFFF">
            <a:alpha val="90000"/>
            <a:hueOff val="0"/>
            <a:satOff val="0"/>
            <a:lumOff val="0"/>
            <a:alphaOff val="0"/>
          </a:sysClr>
        </a:solidFill>
        <a:ln w="25400" cap="flat" cmpd="sng" algn="ctr">
          <a:solidFill>
            <a:srgbClr val="4BACC6">
              <a:hueOff val="-8830112"/>
              <a:satOff val="35388"/>
              <a:lumOff val="7669"/>
              <a:alphaOff val="0"/>
            </a:srgbClr>
          </a:solidFill>
          <a:prstDash val="solid"/>
        </a:ln>
        <a:effectLst/>
      </dsp:spPr>
      <dsp:style>
        <a:lnRef idx="2">
          <a:scrgbClr r="0" g="0" b="0"/>
        </a:lnRef>
        <a:fillRef idx="1">
          <a:scrgbClr r="0" g="0" b="0"/>
        </a:fillRef>
        <a:effectRef idx="0">
          <a:scrgbClr r="0" g="0" b="0"/>
        </a:effectRef>
        <a:fontRef idx="minor"/>
      </dsp:style>
    </dsp:sp>
    <dsp:sp modelId="{8305DA4E-3271-42AA-B090-BE0C043A2A9A}">
      <dsp:nvSpPr>
        <dsp:cNvPr id="0" name=""/>
        <dsp:cNvSpPr/>
      </dsp:nvSpPr>
      <dsp:spPr>
        <a:xfrm>
          <a:off x="411480" y="3765081"/>
          <a:ext cx="5760720" cy="295200"/>
        </a:xfrm>
        <a:prstGeom prst="roundRect">
          <a:avLst/>
        </a:prstGeom>
        <a:solidFill>
          <a:srgbClr val="4BACC6">
            <a:hueOff val="-8830112"/>
            <a:satOff val="35388"/>
            <a:lumOff val="766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Facilities and Environment</a:t>
          </a:r>
        </a:p>
      </dsp:txBody>
      <dsp:txXfrm>
        <a:off x="425890" y="3779491"/>
        <a:ext cx="5731900" cy="266380"/>
      </dsp:txXfrm>
    </dsp:sp>
    <dsp:sp modelId="{03446A06-0743-42D1-AAEE-44AB28314FD6}">
      <dsp:nvSpPr>
        <dsp:cNvPr id="0" name=""/>
        <dsp:cNvSpPr/>
      </dsp:nvSpPr>
      <dsp:spPr>
        <a:xfrm>
          <a:off x="0" y="4366281"/>
          <a:ext cx="8229600" cy="252000"/>
        </a:xfrm>
        <a:prstGeom prst="rect">
          <a:avLst/>
        </a:prstGeom>
        <a:solidFill>
          <a:sysClr val="window" lastClr="FFFFFF">
            <a:alpha val="90000"/>
            <a:hueOff val="0"/>
            <a:satOff val="0"/>
            <a:lumOff val="0"/>
            <a:alphaOff val="0"/>
          </a:sysClr>
        </a:solidFill>
        <a:ln w="25400" cap="flat" cmpd="sng" algn="ctr">
          <a:solidFill>
            <a:srgbClr val="4BACC6">
              <a:hueOff val="-9933876"/>
              <a:satOff val="39811"/>
              <a:lumOff val="8628"/>
              <a:alphaOff val="0"/>
            </a:srgbClr>
          </a:solidFill>
          <a:prstDash val="solid"/>
        </a:ln>
        <a:effectLst/>
      </dsp:spPr>
      <dsp:style>
        <a:lnRef idx="2">
          <a:scrgbClr r="0" g="0" b="0"/>
        </a:lnRef>
        <a:fillRef idx="1">
          <a:scrgbClr r="0" g="0" b="0"/>
        </a:fillRef>
        <a:effectRef idx="0">
          <a:scrgbClr r="0" g="0" b="0"/>
        </a:effectRef>
        <a:fontRef idx="minor"/>
      </dsp:style>
    </dsp:sp>
    <dsp:sp modelId="{39D9CC38-871C-4428-9085-A57F04D56CBB}">
      <dsp:nvSpPr>
        <dsp:cNvPr id="0" name=""/>
        <dsp:cNvSpPr/>
      </dsp:nvSpPr>
      <dsp:spPr>
        <a:xfrm>
          <a:off x="411480" y="4218681"/>
          <a:ext cx="5760720" cy="295200"/>
        </a:xfrm>
        <a:prstGeom prst="roundRect">
          <a:avLst/>
        </a:prstGeom>
        <a:solidFill>
          <a:srgbClr val="4BACC6">
            <a:hueOff val="-9933876"/>
            <a:satOff val="39811"/>
            <a:lumOff val="862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444500">
            <a:lnSpc>
              <a:spcPct val="90000"/>
            </a:lnSpc>
            <a:spcBef>
              <a:spcPct val="0"/>
            </a:spcBef>
            <a:spcAft>
              <a:spcPct val="35000"/>
            </a:spcAft>
          </a:pPr>
          <a:r>
            <a:rPr lang="en-US" sz="1000" kern="1200">
              <a:solidFill>
                <a:sysClr val="windowText" lastClr="000000"/>
              </a:solidFill>
              <a:latin typeface="Book Antiqua" panose="02040602050305030304" pitchFamily="18" charset="0"/>
              <a:ea typeface="+mn-ea"/>
              <a:cs typeface="+mn-cs"/>
            </a:rPr>
            <a:t>Governance</a:t>
          </a:r>
        </a:p>
      </dsp:txBody>
      <dsp:txXfrm>
        <a:off x="425890" y="4233091"/>
        <a:ext cx="5731900" cy="26638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1A3279B-A4C1-48CF-A5CC-C0A1813634BB}" type="datetime1">
              <a:rPr lang="en-GB"/>
              <a:pPr>
                <a:defRPr/>
              </a:pPr>
              <a:t>08/08/2018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F52EBAA-3C29-4A94-81AA-D79468E98FFB}" type="slidenum">
              <a:rPr lang="en-GB"/>
              <a:pPr>
                <a:defRPr/>
              </a:pPr>
              <a:t>‹#›</a:t>
            </a:fld>
            <a:endParaRPr lang="en-GB" dirty="0"/>
          </a:p>
        </p:txBody>
      </p:sp>
    </p:spTree>
    <p:extLst>
      <p:ext uri="{BB962C8B-B14F-4D97-AF65-F5344CB8AC3E}">
        <p14:creationId xmlns:p14="http://schemas.microsoft.com/office/powerpoint/2010/main" val="2678180121"/>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63E5954-1738-4B23-9C11-1C75D2F01F43}" type="datetime1">
              <a:rPr lang="en-GB"/>
              <a:pPr>
                <a:defRPr/>
              </a:pPr>
              <a:t>08/08/2018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12045F7-5E41-4731-82E5-11CD0E969E2F}" type="slidenum">
              <a:rPr lang="en-GB"/>
              <a:pPr>
                <a:defRPr/>
              </a:pPr>
              <a:t>‹#›</a:t>
            </a:fld>
            <a:endParaRPr lang="en-GB" dirty="0"/>
          </a:p>
        </p:txBody>
      </p:sp>
    </p:spTree>
    <p:extLst>
      <p:ext uri="{BB962C8B-B14F-4D97-AF65-F5344CB8AC3E}">
        <p14:creationId xmlns:p14="http://schemas.microsoft.com/office/powerpoint/2010/main" val="1338509234"/>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E18303D-6815-4AF3-9460-93F559CBBD99}" type="datetime1">
              <a:rPr lang="en-GB"/>
              <a:pPr>
                <a:defRPr/>
              </a:pPr>
              <a:t>08/08/2018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3A8525F-C78A-416F-AF2B-A05C15A3C19A}" type="slidenum">
              <a:rPr lang="en-GB"/>
              <a:pPr>
                <a:defRPr/>
              </a:pPr>
              <a:t>‹#›</a:t>
            </a:fld>
            <a:endParaRPr lang="en-GB" dirty="0"/>
          </a:p>
        </p:txBody>
      </p:sp>
    </p:spTree>
    <p:extLst>
      <p:ext uri="{BB962C8B-B14F-4D97-AF65-F5344CB8AC3E}">
        <p14:creationId xmlns:p14="http://schemas.microsoft.com/office/powerpoint/2010/main" val="136596593"/>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3820047-7D2F-469C-891D-65B208D67FCE}" type="datetime1">
              <a:rPr lang="en-GB"/>
              <a:pPr>
                <a:defRPr/>
              </a:pPr>
              <a:t>08/08/2018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C63F84-AB81-490A-8F26-450BC476CB23}" type="slidenum">
              <a:rPr lang="en-GB"/>
              <a:pPr>
                <a:defRPr/>
              </a:pPr>
              <a:t>‹#›</a:t>
            </a:fld>
            <a:endParaRPr lang="en-GB" dirty="0"/>
          </a:p>
        </p:txBody>
      </p:sp>
    </p:spTree>
    <p:extLst>
      <p:ext uri="{BB962C8B-B14F-4D97-AF65-F5344CB8AC3E}">
        <p14:creationId xmlns:p14="http://schemas.microsoft.com/office/powerpoint/2010/main" val="702371616"/>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1BA22AE-79D3-4FBE-BBDA-205C6F92399E}" type="datetime1">
              <a:rPr lang="en-GB"/>
              <a:pPr>
                <a:defRPr/>
              </a:pPr>
              <a:t>08/08/2018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C6C95B1-6A53-468B-AFBB-5156206B1551}" type="slidenum">
              <a:rPr lang="en-GB"/>
              <a:pPr>
                <a:defRPr/>
              </a:pPr>
              <a:t>‹#›</a:t>
            </a:fld>
            <a:endParaRPr lang="en-GB" dirty="0"/>
          </a:p>
        </p:txBody>
      </p:sp>
    </p:spTree>
    <p:extLst>
      <p:ext uri="{BB962C8B-B14F-4D97-AF65-F5344CB8AC3E}">
        <p14:creationId xmlns:p14="http://schemas.microsoft.com/office/powerpoint/2010/main" val="2866940006"/>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B089D24-54CD-462A-9267-68DCE6E89B4A}" type="datetime1">
              <a:rPr lang="en-GB"/>
              <a:pPr>
                <a:defRPr/>
              </a:pPr>
              <a:t>08/08/2018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0BDFFCE-CC98-453D-B712-B44544C0AC72}" type="slidenum">
              <a:rPr lang="en-GB"/>
              <a:pPr>
                <a:defRPr/>
              </a:pPr>
              <a:t>‹#›</a:t>
            </a:fld>
            <a:endParaRPr lang="en-GB" dirty="0"/>
          </a:p>
        </p:txBody>
      </p:sp>
    </p:spTree>
    <p:extLst>
      <p:ext uri="{BB962C8B-B14F-4D97-AF65-F5344CB8AC3E}">
        <p14:creationId xmlns:p14="http://schemas.microsoft.com/office/powerpoint/2010/main" val="3895502637"/>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1A02FCF-770B-4652-B0EB-2374BDA8DA76}" type="datetime1">
              <a:rPr lang="en-GB"/>
              <a:pPr>
                <a:defRPr/>
              </a:pPr>
              <a:t>08/08/2018</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ED29190-79B5-4AF1-88BC-61679300C7F6}" type="slidenum">
              <a:rPr lang="en-GB"/>
              <a:pPr>
                <a:defRPr/>
              </a:pPr>
              <a:t>‹#›</a:t>
            </a:fld>
            <a:endParaRPr lang="en-GB" dirty="0"/>
          </a:p>
        </p:txBody>
      </p:sp>
    </p:spTree>
    <p:extLst>
      <p:ext uri="{BB962C8B-B14F-4D97-AF65-F5344CB8AC3E}">
        <p14:creationId xmlns:p14="http://schemas.microsoft.com/office/powerpoint/2010/main" val="658820487"/>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16EF87D-B57D-4EA9-AEAF-1B88ED18F77E}" type="datetime1">
              <a:rPr lang="en-GB"/>
              <a:pPr>
                <a:defRPr/>
              </a:pPr>
              <a:t>08/08/2018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5FA7BDF-396E-402D-A972-DB7479BC7A57}" type="slidenum">
              <a:rPr lang="en-GB"/>
              <a:pPr>
                <a:defRPr/>
              </a:pPr>
              <a:t>‹#›</a:t>
            </a:fld>
            <a:endParaRPr lang="en-GB" dirty="0"/>
          </a:p>
        </p:txBody>
      </p:sp>
    </p:spTree>
    <p:extLst>
      <p:ext uri="{BB962C8B-B14F-4D97-AF65-F5344CB8AC3E}">
        <p14:creationId xmlns:p14="http://schemas.microsoft.com/office/powerpoint/2010/main" val="352734878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ABAED4-9B2E-498D-B615-55596F962CBB}" type="datetime1">
              <a:rPr lang="en-GB"/>
              <a:pPr>
                <a:defRPr/>
              </a:pPr>
              <a:t>08/08/2018</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959B237-7F5E-4494-A260-9B9217006A59}" type="slidenum">
              <a:rPr lang="en-GB"/>
              <a:pPr>
                <a:defRPr/>
              </a:pPr>
              <a:t>‹#›</a:t>
            </a:fld>
            <a:endParaRPr lang="en-GB" dirty="0"/>
          </a:p>
        </p:txBody>
      </p:sp>
    </p:spTree>
    <p:extLst>
      <p:ext uri="{BB962C8B-B14F-4D97-AF65-F5344CB8AC3E}">
        <p14:creationId xmlns:p14="http://schemas.microsoft.com/office/powerpoint/2010/main" val="1788104499"/>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DEA03C-429A-4F28-B6EF-99B584087D58}" type="datetime1">
              <a:rPr lang="en-GB"/>
              <a:pPr>
                <a:defRPr/>
              </a:pPr>
              <a:t>08/08/2018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6C90715-BB29-4120-A76E-561B42B192F5}" type="slidenum">
              <a:rPr lang="en-GB"/>
              <a:pPr>
                <a:defRPr/>
              </a:pPr>
              <a:t>‹#›</a:t>
            </a:fld>
            <a:endParaRPr lang="en-GB" dirty="0"/>
          </a:p>
        </p:txBody>
      </p:sp>
    </p:spTree>
    <p:extLst>
      <p:ext uri="{BB962C8B-B14F-4D97-AF65-F5344CB8AC3E}">
        <p14:creationId xmlns:p14="http://schemas.microsoft.com/office/powerpoint/2010/main" val="469617366"/>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BE930E-401F-4561-85AB-EBFA519D94B4}" type="datetime1">
              <a:rPr lang="en-GB"/>
              <a:pPr>
                <a:defRPr/>
              </a:pPr>
              <a:t>08/08/2018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027EDA-7B67-400A-A649-D9238AB8B9A2}" type="slidenum">
              <a:rPr lang="en-GB"/>
              <a:pPr>
                <a:defRPr/>
              </a:pPr>
              <a:t>‹#›</a:t>
            </a:fld>
            <a:endParaRPr lang="en-GB" dirty="0"/>
          </a:p>
        </p:txBody>
      </p:sp>
    </p:spTree>
    <p:extLst>
      <p:ext uri="{BB962C8B-B14F-4D97-AF65-F5344CB8AC3E}">
        <p14:creationId xmlns:p14="http://schemas.microsoft.com/office/powerpoint/2010/main" val="1199487101"/>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8000" r="-8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84" charset="-128"/>
                <a:cs typeface="+mn-cs"/>
              </a:defRPr>
            </a:lvl1pPr>
          </a:lstStyle>
          <a:p>
            <a:pPr fontAlgn="base">
              <a:spcBef>
                <a:spcPct val="0"/>
              </a:spcBef>
              <a:spcAft>
                <a:spcPct val="0"/>
              </a:spcAft>
              <a:defRPr/>
            </a:pPr>
            <a:fld id="{04C25F54-74ED-46CB-A4A1-C4EC81DD16A4}" type="datetime1">
              <a:rPr lang="en-GB"/>
              <a:pPr fontAlgn="base">
                <a:spcBef>
                  <a:spcPct val="0"/>
                </a:spcBef>
                <a:spcAft>
                  <a:spcPct val="0"/>
                </a:spcAft>
                <a:defRPr/>
              </a:pPr>
              <a:t>08/08/2018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84" charset="-128"/>
                <a:cs typeface="+mn-cs"/>
              </a:defRPr>
            </a:lvl1pPr>
          </a:lstStyle>
          <a:p>
            <a:pPr fontAlgn="base">
              <a:spcBef>
                <a:spcPct val="0"/>
              </a:spcBef>
              <a:spcAft>
                <a:spcPct val="0"/>
              </a:spcAft>
              <a:defRPr/>
            </a:pPr>
            <a:fld id="{E8D9F8AB-33B3-40F7-9BAA-5D2CC0CF98FB}" type="slidenum">
              <a:rPr lang="en-GB"/>
              <a:pPr fontAlgn="base">
                <a:spcBef>
                  <a:spcPct val="0"/>
                </a:spcBef>
                <a:spcAft>
                  <a:spcPct val="0"/>
                </a:spcAft>
                <a:defRPr/>
              </a:pPr>
              <a:t>‹#›</a:t>
            </a:fld>
            <a:endParaRPr lang="en-GB" dirty="0"/>
          </a:p>
        </p:txBody>
      </p:sp>
    </p:spTree>
    <p:extLst>
      <p:ext uri="{BB962C8B-B14F-4D97-AF65-F5344CB8AC3E}">
        <p14:creationId xmlns:p14="http://schemas.microsoft.com/office/powerpoint/2010/main" val="2538308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875"/>
            <a:ext cx="7772400" cy="1871663"/>
          </a:xfrm>
        </p:spPr>
        <p:txBody>
          <a:bodyPr>
            <a:noAutofit/>
          </a:bodyPr>
          <a:lstStyle/>
          <a:p>
            <a:pPr>
              <a:defRPr/>
            </a:pPr>
            <a:r>
              <a:rPr lang="en-US" b="1" dirty="0" smtClean="0">
                <a:solidFill>
                  <a:srgbClr val="FF0000"/>
                </a:solidFill>
              </a:rPr>
              <a:t>Covenant University Strategic Plan: Matters Arising</a:t>
            </a:r>
            <a:endParaRPr lang="en-US" b="1" dirty="0">
              <a:solidFill>
                <a:srgbClr val="FF0000"/>
              </a:solidFill>
            </a:endParaRPr>
          </a:p>
        </p:txBody>
      </p:sp>
      <p:sp>
        <p:nvSpPr>
          <p:cNvPr id="2051" name="Subtitle 2"/>
          <p:cNvSpPr>
            <a:spLocks noGrp="1"/>
          </p:cNvSpPr>
          <p:nvPr>
            <p:ph type="subTitle" idx="1"/>
          </p:nvPr>
        </p:nvSpPr>
        <p:spPr>
          <a:xfrm>
            <a:off x="1371600" y="3500438"/>
            <a:ext cx="6400800" cy="1944687"/>
          </a:xfrm>
        </p:spPr>
        <p:txBody>
          <a:bodyPr/>
          <a:lstStyle/>
          <a:p>
            <a:r>
              <a:rPr lang="en-US" sz="4400" b="1" dirty="0" err="1" smtClean="0">
                <a:solidFill>
                  <a:schemeClr val="tx1"/>
                </a:solidFill>
                <a:ea typeface="ＭＳ Ｐゴシック" pitchFamily="34" charset="-128"/>
              </a:rPr>
              <a:t>Emeka</a:t>
            </a:r>
            <a:r>
              <a:rPr lang="en-US" sz="4400" b="1" dirty="0" smtClean="0">
                <a:solidFill>
                  <a:schemeClr val="tx1"/>
                </a:solidFill>
                <a:ea typeface="ＭＳ Ｐゴシック" pitchFamily="34" charset="-128"/>
              </a:rPr>
              <a:t> </a:t>
            </a:r>
            <a:r>
              <a:rPr lang="en-US" sz="4400" b="1" dirty="0" err="1" smtClean="0">
                <a:solidFill>
                  <a:schemeClr val="tx1"/>
                </a:solidFill>
                <a:ea typeface="ＭＳ Ｐゴシック" pitchFamily="34" charset="-128"/>
              </a:rPr>
              <a:t>Iweala</a:t>
            </a:r>
            <a:r>
              <a:rPr lang="en-US" sz="4400" b="1" dirty="0" smtClean="0">
                <a:solidFill>
                  <a:schemeClr val="tx1"/>
                </a:solidFill>
                <a:ea typeface="ＭＳ Ｐゴシック" pitchFamily="34" charset="-128"/>
              </a:rPr>
              <a:t>, </a:t>
            </a:r>
            <a:r>
              <a:rPr lang="en-US" sz="4400" b="1" i="1" dirty="0" err="1" smtClean="0">
                <a:solidFill>
                  <a:schemeClr val="tx1"/>
                </a:solidFill>
                <a:ea typeface="ＭＳ Ｐゴシック" pitchFamily="34" charset="-128"/>
              </a:rPr>
              <a:t>Ph.D</a:t>
            </a:r>
            <a:endParaRPr lang="en-US" sz="4400" b="1" i="1" dirty="0" smtClean="0">
              <a:solidFill>
                <a:schemeClr val="tx1"/>
              </a:solidFill>
              <a:ea typeface="ＭＳ Ｐゴシック" pitchFamily="34" charset="-128"/>
            </a:endParaRPr>
          </a:p>
          <a:p>
            <a:r>
              <a:rPr lang="en-US" sz="2400" i="1" dirty="0" smtClean="0">
                <a:solidFill>
                  <a:schemeClr val="tx1"/>
                </a:solidFill>
                <a:ea typeface="ＭＳ Ｐゴシック" pitchFamily="34" charset="-128"/>
              </a:rPr>
              <a:t>Professor of Biochemistry,</a:t>
            </a:r>
          </a:p>
          <a:p>
            <a:r>
              <a:rPr lang="en-US" sz="2400" i="1" dirty="0" smtClean="0">
                <a:solidFill>
                  <a:schemeClr val="tx1"/>
                </a:solidFill>
                <a:ea typeface="ＭＳ Ｐゴシック" pitchFamily="34" charset="-128"/>
              </a:rPr>
              <a:t>Covenant University, Ota, Nigeria.</a:t>
            </a:r>
            <a:endParaRPr lang="en-US" sz="4000" i="1" dirty="0" smtClean="0">
              <a:solidFill>
                <a:schemeClr val="tx1"/>
              </a:solidFill>
              <a:ea typeface="ＭＳ Ｐゴシック" pitchFamily="34" charset="-128"/>
            </a:endParaRPr>
          </a:p>
        </p:txBody>
      </p:sp>
    </p:spTree>
    <p:extLst>
      <p:ext uri="{BB962C8B-B14F-4D97-AF65-F5344CB8AC3E}">
        <p14:creationId xmlns:p14="http://schemas.microsoft.com/office/powerpoint/2010/main" val="2844467720"/>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
            </a:r>
            <a:br>
              <a:rPr lang="en-US" sz="3600" b="1" dirty="0">
                <a:solidFill>
                  <a:srgbClr val="FF0000"/>
                </a:solidFill>
              </a:rPr>
            </a:br>
            <a:r>
              <a:rPr lang="en-US" sz="3500" b="1" dirty="0" smtClean="0">
                <a:solidFill>
                  <a:srgbClr val="FF0000"/>
                </a:solidFill>
              </a:rPr>
              <a:t>CU </a:t>
            </a:r>
            <a:r>
              <a:rPr lang="en-US" sz="3500" b="1" dirty="0">
                <a:solidFill>
                  <a:srgbClr val="FF0000"/>
                </a:solidFill>
              </a:rPr>
              <a:t>Strategic Plan</a:t>
            </a:r>
            <a:r>
              <a:rPr lang="en-US" sz="3500" b="1" dirty="0" smtClean="0">
                <a:solidFill>
                  <a:srgbClr val="FF0000"/>
                </a:solidFill>
              </a:rPr>
              <a:t>: Key features</a:t>
            </a:r>
            <a:endParaRPr lang="en-US" sz="35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pPr>
              <a:buFontTx/>
              <a:buChar char="-"/>
            </a:pPr>
            <a:r>
              <a:rPr lang="en-US" dirty="0" smtClean="0"/>
              <a:t>CU vision</a:t>
            </a:r>
            <a:r>
              <a:rPr lang="en-US" dirty="0"/>
              <a:t>, </a:t>
            </a:r>
            <a:r>
              <a:rPr lang="en-US" dirty="0" smtClean="0"/>
              <a:t>mission &amp; core values</a:t>
            </a:r>
          </a:p>
          <a:p>
            <a:pPr>
              <a:buFontTx/>
              <a:buChar char="-"/>
            </a:pPr>
            <a:r>
              <a:rPr lang="en-US" dirty="0" smtClean="0"/>
              <a:t>Vision 10:2022</a:t>
            </a:r>
          </a:p>
          <a:p>
            <a:pPr>
              <a:buFontTx/>
              <a:buChar char="-"/>
            </a:pPr>
            <a:r>
              <a:rPr lang="en-US" dirty="0" err="1" smtClean="0"/>
              <a:t>ReCITE</a:t>
            </a:r>
            <a:r>
              <a:rPr lang="en-US" dirty="0" smtClean="0"/>
              <a:t> agenda</a:t>
            </a:r>
          </a:p>
          <a:p>
            <a:pPr>
              <a:buFontTx/>
              <a:buChar char="-"/>
            </a:pPr>
            <a:r>
              <a:rPr lang="en-US" dirty="0" smtClean="0"/>
              <a:t>Strategic challenges, priorities &amp; goals</a:t>
            </a:r>
          </a:p>
          <a:p>
            <a:pPr>
              <a:buFontTx/>
              <a:buChar char="-"/>
            </a:pPr>
            <a:r>
              <a:rPr lang="en-US" dirty="0" smtClean="0"/>
              <a:t>Strategies, actions &amp; Officers responsible for actions</a:t>
            </a:r>
          </a:p>
          <a:p>
            <a:pPr>
              <a:buFontTx/>
              <a:buChar char="-"/>
            </a:pPr>
            <a:r>
              <a:rPr lang="en-US" dirty="0" smtClean="0"/>
              <a:t>Key performance metrics to measure achievement of goals</a:t>
            </a:r>
          </a:p>
          <a:p>
            <a:pPr>
              <a:buFontTx/>
              <a:buChar char="-"/>
            </a:pPr>
            <a:r>
              <a:rPr lang="en-US" dirty="0"/>
              <a:t>R</a:t>
            </a:r>
            <a:r>
              <a:rPr lang="en-US" dirty="0" smtClean="0"/>
              <a:t>esources required and time lines</a:t>
            </a:r>
          </a:p>
          <a:p>
            <a:pPr>
              <a:buFontTx/>
              <a:buChar char="-"/>
            </a:pPr>
            <a:endParaRPr lang="en-US" dirty="0" smtClean="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10</a:t>
            </a:fld>
            <a:endParaRPr lang="en-GB" dirty="0"/>
          </a:p>
        </p:txBody>
      </p:sp>
    </p:spTree>
    <p:extLst>
      <p:ext uri="{BB962C8B-B14F-4D97-AF65-F5344CB8AC3E}">
        <p14:creationId xmlns:p14="http://schemas.microsoft.com/office/powerpoint/2010/main" val="406193693"/>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z="3600" b="1" dirty="0" smtClean="0">
                <a:solidFill>
                  <a:srgbClr val="FF0000"/>
                </a:solidFill>
              </a:rPr>
              <a:t>Strategic Challenges</a:t>
            </a:r>
            <a:endParaRPr lang="en-US" sz="36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11</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5425230"/>
              </p:ext>
            </p:extLst>
          </p:nvPr>
        </p:nvGraphicFramePr>
        <p:xfrm>
          <a:off x="457200" y="1447800"/>
          <a:ext cx="8229600" cy="467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2329117"/>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a:t>
            </a:r>
            <a:r>
              <a:rPr lang="en-US" sz="3600" b="1" dirty="0">
                <a:solidFill>
                  <a:srgbClr val="FF0000"/>
                </a:solidFill>
              </a:rPr>
              <a:t>Priorities</a:t>
            </a:r>
          </a:p>
        </p:txBody>
      </p:sp>
      <p:sp>
        <p:nvSpPr>
          <p:cNvPr id="3" name="Content Placeholder 2"/>
          <p:cNvSpPr>
            <a:spLocks noGrp="1"/>
          </p:cNvSpPr>
          <p:nvPr>
            <p:ph idx="1"/>
          </p:nvPr>
        </p:nvSpPr>
        <p:spPr>
          <a:xfrm>
            <a:off x="457200" y="1295400"/>
            <a:ext cx="8229600" cy="4830763"/>
          </a:xfrm>
        </p:spPr>
        <p:txBody>
          <a:bodyPr/>
          <a:lstStyle/>
          <a:p>
            <a:pPr algn="just"/>
            <a:r>
              <a:rPr lang="en-US" sz="3000" dirty="0" smtClean="0"/>
              <a:t>Enhance </a:t>
            </a:r>
            <a:r>
              <a:rPr lang="en-US" sz="3000" dirty="0"/>
              <a:t>national and international reputation for research and innovation by creating and advancing knowledge and improving the quality of life, through the discovery, dissemination, and application of research across all disciplines.</a:t>
            </a:r>
          </a:p>
          <a:p>
            <a:pPr algn="just"/>
            <a:r>
              <a:rPr lang="en-US" sz="3000" dirty="0" smtClean="0"/>
              <a:t>Engage </a:t>
            </a:r>
            <a:r>
              <a:rPr lang="en-US" sz="3000" dirty="0"/>
              <a:t>high </a:t>
            </a:r>
            <a:r>
              <a:rPr lang="en-US" sz="3000" dirty="0" err="1"/>
              <a:t>calibre</a:t>
            </a:r>
            <a:r>
              <a:rPr lang="en-US" sz="3000" dirty="0"/>
              <a:t> talented Faculty, Staff and Students by recruiting research-active faculty with record of winning grants, increasing enrolment of postgraduate students and intellectually gifted undergraduate students.</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12</a:t>
            </a:fld>
            <a:endParaRPr lang="en-GB" dirty="0"/>
          </a:p>
        </p:txBody>
      </p:sp>
    </p:spTree>
    <p:extLst>
      <p:ext uri="{BB962C8B-B14F-4D97-AF65-F5344CB8AC3E}">
        <p14:creationId xmlns:p14="http://schemas.microsoft.com/office/powerpoint/2010/main" val="731985009"/>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Priorities (Cont.)</a:t>
            </a:r>
            <a:endParaRPr lang="en-US" sz="3600" b="1" dirty="0">
              <a:solidFill>
                <a:srgbClr val="FF0000"/>
              </a:solidFill>
            </a:endParaRPr>
          </a:p>
        </p:txBody>
      </p:sp>
      <p:sp>
        <p:nvSpPr>
          <p:cNvPr id="3" name="Content Placeholder 2"/>
          <p:cNvSpPr>
            <a:spLocks noGrp="1"/>
          </p:cNvSpPr>
          <p:nvPr>
            <p:ph idx="1"/>
          </p:nvPr>
        </p:nvSpPr>
        <p:spPr>
          <a:xfrm>
            <a:off x="457200" y="1295400"/>
            <a:ext cx="8382000" cy="4830763"/>
          </a:xfrm>
        </p:spPr>
        <p:txBody>
          <a:bodyPr/>
          <a:lstStyle/>
          <a:p>
            <a:pPr lvl="0" algn="just"/>
            <a:r>
              <a:rPr lang="en-US" sz="3000" dirty="0" smtClean="0">
                <a:solidFill>
                  <a:prstClr val="black"/>
                </a:solidFill>
              </a:rPr>
              <a:t>Enhance </a:t>
            </a:r>
            <a:r>
              <a:rPr lang="en-US" sz="3000" dirty="0">
                <a:solidFill>
                  <a:prstClr val="black"/>
                </a:solidFill>
              </a:rPr>
              <a:t>teaching and learning quality and reputation by providing the opportunity for effective student learning, through outstanding teaching and enriched educational experiences.</a:t>
            </a:r>
          </a:p>
          <a:p>
            <a:pPr lvl="0" algn="just"/>
            <a:r>
              <a:rPr lang="en-US" sz="3000" dirty="0" smtClean="0">
                <a:solidFill>
                  <a:prstClr val="black"/>
                </a:solidFill>
              </a:rPr>
              <a:t>Enhance </a:t>
            </a:r>
            <a:r>
              <a:rPr lang="en-US" sz="3000" dirty="0">
                <a:solidFill>
                  <a:prstClr val="black"/>
                </a:solidFill>
              </a:rPr>
              <a:t>community and international engagement by continually engaging communities to promote economic, social, and cultural well-being and create opportunities for international engagement for faculty, students, staff and alumni, as well as collaborate and communicate globally</a:t>
            </a:r>
            <a:r>
              <a:rPr lang="en-US" sz="3000" dirty="0" smtClean="0">
                <a:solidFill>
                  <a:prstClr val="black"/>
                </a:solidFill>
              </a:rPr>
              <a:t>.</a:t>
            </a:r>
            <a:endParaRPr lang="en-US" sz="3000" dirty="0">
              <a:solidFill>
                <a:prstClr val="black"/>
              </a:solidFill>
            </a:endParaRP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13</a:t>
            </a:fld>
            <a:endParaRPr lang="en-GB" dirty="0"/>
          </a:p>
        </p:txBody>
      </p:sp>
    </p:spTree>
    <p:extLst>
      <p:ext uri="{BB962C8B-B14F-4D97-AF65-F5344CB8AC3E}">
        <p14:creationId xmlns:p14="http://schemas.microsoft.com/office/powerpoint/2010/main" val="1420803473"/>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a:solidFill>
                  <a:srgbClr val="FF0000"/>
                </a:solidFill>
              </a:rPr>
              <a:t>Strategic Priorities (Cont.)</a:t>
            </a:r>
          </a:p>
        </p:txBody>
      </p:sp>
      <p:sp>
        <p:nvSpPr>
          <p:cNvPr id="3" name="Content Placeholder 2"/>
          <p:cNvSpPr>
            <a:spLocks noGrp="1"/>
          </p:cNvSpPr>
          <p:nvPr>
            <p:ph idx="1"/>
          </p:nvPr>
        </p:nvSpPr>
        <p:spPr>
          <a:xfrm>
            <a:off x="457200" y="1371600"/>
            <a:ext cx="8229600" cy="4754563"/>
          </a:xfrm>
        </p:spPr>
        <p:txBody>
          <a:bodyPr/>
          <a:lstStyle/>
          <a:p>
            <a:pPr lvl="0" algn="just"/>
            <a:r>
              <a:rPr lang="en-US" sz="3000" dirty="0" smtClean="0">
                <a:solidFill>
                  <a:prstClr val="black"/>
                </a:solidFill>
              </a:rPr>
              <a:t>Enhance </a:t>
            </a:r>
            <a:r>
              <a:rPr lang="en-US" sz="3000" dirty="0">
                <a:solidFill>
                  <a:prstClr val="black"/>
                </a:solidFill>
              </a:rPr>
              <a:t>industry income and develop endowments by encouraging and supporting faculty to compete for external research grants and engage industries, donors and alumni, as valued supporters and advocates who contribute to and benefit from connections to the University.</a:t>
            </a:r>
          </a:p>
          <a:p>
            <a:pPr lvl="0" algn="just"/>
            <a:r>
              <a:rPr lang="en-US" sz="3000" dirty="0" smtClean="0">
                <a:solidFill>
                  <a:prstClr val="black"/>
                </a:solidFill>
              </a:rPr>
              <a:t>Enhance </a:t>
            </a:r>
            <a:r>
              <a:rPr lang="en-US" sz="3000" dirty="0">
                <a:solidFill>
                  <a:prstClr val="black"/>
                </a:solidFill>
              </a:rPr>
              <a:t>good governance and administrative autonomy by encouraging the development of a more effective governance structure and academic freedom in line with international best practices adopted by world class institutions.</a:t>
            </a:r>
          </a:p>
          <a:p>
            <a:pPr lvl="0"/>
            <a:endParaRPr lang="en-US"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14</a:t>
            </a:fld>
            <a:endParaRPr lang="en-GB" dirty="0"/>
          </a:p>
        </p:txBody>
      </p:sp>
    </p:spTree>
    <p:extLst>
      <p:ext uri="{BB962C8B-B14F-4D97-AF65-F5344CB8AC3E}">
        <p14:creationId xmlns:p14="http://schemas.microsoft.com/office/powerpoint/2010/main" val="1420803473"/>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Goals</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algn="just"/>
            <a:r>
              <a:rPr lang="en-US" sz="3000" dirty="0" smtClean="0"/>
              <a:t>To </a:t>
            </a:r>
            <a:r>
              <a:rPr lang="en-US" sz="3000" dirty="0"/>
              <a:t>provide exceptional, close contact education for both </a:t>
            </a:r>
            <a:r>
              <a:rPr lang="en-US" sz="3000" dirty="0" smtClean="0"/>
              <a:t>undergraduate </a:t>
            </a:r>
            <a:r>
              <a:rPr lang="en-US" sz="3000" dirty="0"/>
              <a:t>and </a:t>
            </a:r>
            <a:r>
              <a:rPr lang="en-US" sz="3000" dirty="0" smtClean="0"/>
              <a:t>postgraduate </a:t>
            </a:r>
            <a:r>
              <a:rPr lang="en-US" sz="3000" dirty="0"/>
              <a:t>students through engagement with highly distinguished faculty based on the University's underlying ethos and unique curriculum.</a:t>
            </a:r>
          </a:p>
          <a:p>
            <a:pPr algn="just"/>
            <a:r>
              <a:rPr lang="en-US" sz="3000" dirty="0" smtClean="0"/>
              <a:t>To </a:t>
            </a:r>
            <a:r>
              <a:rPr lang="en-US" sz="3000" dirty="0"/>
              <a:t>cultivate and sustain deep disciplinary scholarship, interdisciplinary and multidisciplinary research initiatives that will position the University for local and global impact</a:t>
            </a:r>
            <a:r>
              <a:rPr lang="en-US" sz="3000" dirty="0" smtClean="0"/>
              <a:t>.</a:t>
            </a:r>
            <a:endParaRPr lang="en-US" sz="3000"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15</a:t>
            </a:fld>
            <a:endParaRPr lang="en-GB" dirty="0"/>
          </a:p>
        </p:txBody>
      </p:sp>
    </p:spTree>
    <p:extLst>
      <p:ext uri="{BB962C8B-B14F-4D97-AF65-F5344CB8AC3E}">
        <p14:creationId xmlns:p14="http://schemas.microsoft.com/office/powerpoint/2010/main" val="1420803473"/>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Goals (Cont.)</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algn="just"/>
            <a:r>
              <a:rPr lang="en-US" dirty="0" smtClean="0"/>
              <a:t>To </a:t>
            </a:r>
            <a:r>
              <a:rPr lang="en-US" dirty="0"/>
              <a:t>continuously improve the quality of Covenant University research profile through high quality studies and dissemination in high percentile journals.</a:t>
            </a:r>
          </a:p>
          <a:p>
            <a:pPr algn="just"/>
            <a:r>
              <a:rPr lang="en-US" dirty="0" smtClean="0"/>
              <a:t>To </a:t>
            </a:r>
            <a:r>
              <a:rPr lang="en-US" dirty="0"/>
              <a:t>gain local and international reputation as an excellent solution provider to existing and emerging societal challenges through proactive research, entrepreneurship development and international activities.</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16</a:t>
            </a:fld>
            <a:endParaRPr lang="en-GB" dirty="0"/>
          </a:p>
        </p:txBody>
      </p:sp>
    </p:spTree>
    <p:extLst>
      <p:ext uri="{BB962C8B-B14F-4D97-AF65-F5344CB8AC3E}">
        <p14:creationId xmlns:p14="http://schemas.microsoft.com/office/powerpoint/2010/main" val="182202541"/>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Goals (Cont.)</a:t>
            </a:r>
            <a:endParaRPr lang="en-US" sz="3600" b="1" dirty="0">
              <a:solidFill>
                <a:srgbClr val="FF0000"/>
              </a:solidFill>
            </a:endParaRPr>
          </a:p>
        </p:txBody>
      </p:sp>
      <p:sp>
        <p:nvSpPr>
          <p:cNvPr id="3" name="Content Placeholder 2"/>
          <p:cNvSpPr>
            <a:spLocks noGrp="1"/>
          </p:cNvSpPr>
          <p:nvPr>
            <p:ph idx="1"/>
          </p:nvPr>
        </p:nvSpPr>
        <p:spPr>
          <a:xfrm>
            <a:off x="457200" y="1219200"/>
            <a:ext cx="8229600" cy="4906963"/>
          </a:xfrm>
        </p:spPr>
        <p:txBody>
          <a:bodyPr/>
          <a:lstStyle/>
          <a:p>
            <a:pPr algn="just"/>
            <a:r>
              <a:rPr lang="en-US" sz="3000" dirty="0"/>
              <a:t>To recruit and retain top-rated faculty and staff, with the view to making Covenant University an institution of excellence and a global brand.</a:t>
            </a:r>
          </a:p>
          <a:p>
            <a:pPr algn="just"/>
            <a:r>
              <a:rPr lang="en-US" sz="3000" dirty="0" smtClean="0"/>
              <a:t>To </a:t>
            </a:r>
            <a:r>
              <a:rPr lang="en-US" sz="3000" dirty="0"/>
              <a:t>take advantage of strength and specialization of faculty by creating different career tracks for faculty in research, teaching and a combination of research and teaching. </a:t>
            </a:r>
          </a:p>
          <a:p>
            <a:pPr algn="just"/>
            <a:r>
              <a:rPr lang="en-US" sz="3000" dirty="0" smtClean="0"/>
              <a:t>To </a:t>
            </a:r>
            <a:r>
              <a:rPr lang="en-US" sz="3000" dirty="0"/>
              <a:t>attract talented students both nationally and internationally through a fair and rigorous selection process based on scholarly achievement and potential. </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17</a:t>
            </a:fld>
            <a:endParaRPr lang="en-GB" dirty="0"/>
          </a:p>
        </p:txBody>
      </p:sp>
    </p:spTree>
    <p:extLst>
      <p:ext uri="{BB962C8B-B14F-4D97-AF65-F5344CB8AC3E}">
        <p14:creationId xmlns:p14="http://schemas.microsoft.com/office/powerpoint/2010/main" val="861888530"/>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Goals (Cont.)</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algn="just"/>
            <a:r>
              <a:rPr lang="en-US" dirty="0" smtClean="0"/>
              <a:t>To </a:t>
            </a:r>
            <a:r>
              <a:rPr lang="en-US" dirty="0"/>
              <a:t>deliver quality services and facilities that are effectively managed in order to responsively address the needs of </a:t>
            </a:r>
            <a:r>
              <a:rPr lang="en-US" dirty="0" smtClean="0"/>
              <a:t>faculty, staff</a:t>
            </a:r>
            <a:r>
              <a:rPr lang="en-US" dirty="0"/>
              <a:t>, students, and other stakeholders.</a:t>
            </a:r>
          </a:p>
          <a:p>
            <a:pPr algn="just"/>
            <a:r>
              <a:rPr lang="en-US" dirty="0" smtClean="0"/>
              <a:t>To </a:t>
            </a:r>
            <a:r>
              <a:rPr lang="en-US" dirty="0"/>
              <a:t>strive towards financial independence, accountability, and sustainability through improved income generation and efficiency in planning and administration of financial </a:t>
            </a:r>
            <a:r>
              <a:rPr lang="en-US" dirty="0" smtClean="0"/>
              <a:t>resources.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18</a:t>
            </a:fld>
            <a:endParaRPr lang="en-GB" dirty="0"/>
          </a:p>
        </p:txBody>
      </p:sp>
    </p:spTree>
    <p:extLst>
      <p:ext uri="{BB962C8B-B14F-4D97-AF65-F5344CB8AC3E}">
        <p14:creationId xmlns:p14="http://schemas.microsoft.com/office/powerpoint/2010/main" val="861888530"/>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Goals (Cont.)</a:t>
            </a:r>
            <a:endParaRPr lang="en-US" sz="36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r>
              <a:rPr lang="en-US" dirty="0"/>
              <a:t>To develop a strong Alumni base and establish a resource for fund raising for the University through </a:t>
            </a:r>
            <a:r>
              <a:rPr lang="en-US" dirty="0" smtClean="0"/>
              <a:t>external endowments</a:t>
            </a:r>
            <a:r>
              <a:rPr lang="en-US" dirty="0"/>
              <a:t>.</a:t>
            </a:r>
          </a:p>
          <a:p>
            <a:r>
              <a:rPr lang="en-US" dirty="0" smtClean="0"/>
              <a:t>To </a:t>
            </a:r>
            <a:r>
              <a:rPr lang="en-US" dirty="0"/>
              <a:t>periodically maintain the university assets in order to maximize the ROI </a:t>
            </a:r>
            <a:r>
              <a:rPr lang="en-US" dirty="0" smtClean="0"/>
              <a:t>from assets</a:t>
            </a:r>
            <a:r>
              <a:rPr lang="en-US" dirty="0"/>
              <a:t>.</a:t>
            </a:r>
          </a:p>
          <a:p>
            <a:r>
              <a:rPr lang="en-US" dirty="0" smtClean="0"/>
              <a:t>To </a:t>
            </a:r>
            <a:r>
              <a:rPr lang="en-US" dirty="0"/>
              <a:t>maintain a system of governance that enables a disciplined atmosphere for learning, research and community engagement that is consistent with the core values of Covenant University.</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19</a:t>
            </a:fld>
            <a:endParaRPr lang="en-GB" dirty="0"/>
          </a:p>
        </p:txBody>
      </p:sp>
    </p:spTree>
    <p:extLst>
      <p:ext uri="{BB962C8B-B14F-4D97-AF65-F5344CB8AC3E}">
        <p14:creationId xmlns:p14="http://schemas.microsoft.com/office/powerpoint/2010/main" val="861888530"/>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609600"/>
            <a:ext cx="7467600" cy="990600"/>
          </a:xfrm>
        </p:spPr>
        <p:txBody>
          <a:bodyPr/>
          <a:lstStyle/>
          <a:p>
            <a:r>
              <a:rPr lang="en-US" sz="3200" b="1" dirty="0" smtClean="0">
                <a:solidFill>
                  <a:srgbClr val="FF0000"/>
                </a:solidFill>
                <a:ea typeface="ＭＳ Ｐゴシック" pitchFamily="34" charset="-128"/>
              </a:rPr>
              <a:t>Outline of Presentation</a:t>
            </a:r>
          </a:p>
        </p:txBody>
      </p:sp>
      <p:sp>
        <p:nvSpPr>
          <p:cNvPr id="3" name="Content Placeholder 2"/>
          <p:cNvSpPr>
            <a:spLocks noGrp="1"/>
          </p:cNvSpPr>
          <p:nvPr>
            <p:ph sz="quarter" idx="1"/>
          </p:nvPr>
        </p:nvSpPr>
        <p:spPr>
          <a:xfrm>
            <a:off x="228600" y="1295400"/>
            <a:ext cx="8763000" cy="4876800"/>
          </a:xfrm>
        </p:spPr>
        <p:txBody>
          <a:bodyPr/>
          <a:lstStyle/>
          <a:p>
            <a:pPr lvl="0" algn="just" eaLnBrk="1" fontAlgn="auto" hangingPunct="1">
              <a:spcAft>
                <a:spcPts val="0"/>
              </a:spcAft>
              <a:buFont typeface="Arial" pitchFamily="34" charset="0"/>
              <a:buChar char="•"/>
            </a:pPr>
            <a:r>
              <a:rPr lang="en-US" sz="2800" dirty="0" smtClean="0">
                <a:solidFill>
                  <a:prstClr val="black"/>
                </a:solidFill>
                <a:ea typeface="+mn-ea"/>
              </a:rPr>
              <a:t>What is a Strategic Plan</a:t>
            </a:r>
            <a:r>
              <a:rPr lang="en-US" sz="2800" dirty="0" smtClean="0">
                <a:solidFill>
                  <a:prstClr val="black"/>
                </a:solidFill>
                <a:ea typeface="+mn-ea"/>
              </a:rPr>
              <a:t>?</a:t>
            </a:r>
            <a:endParaRPr lang="en-US" sz="2800" dirty="0">
              <a:solidFill>
                <a:prstClr val="black"/>
              </a:solidFill>
              <a:ea typeface="+mn-ea"/>
            </a:endParaRPr>
          </a:p>
          <a:p>
            <a:pPr lvl="0" algn="just" eaLnBrk="1" fontAlgn="auto" hangingPunct="1">
              <a:spcAft>
                <a:spcPts val="0"/>
              </a:spcAft>
              <a:buFont typeface="Arial" pitchFamily="34" charset="0"/>
              <a:buChar char="•"/>
            </a:pPr>
            <a:r>
              <a:rPr lang="en-US" sz="2800" dirty="0" smtClean="0">
                <a:solidFill>
                  <a:prstClr val="black"/>
                </a:solidFill>
                <a:ea typeface="+mn-ea"/>
              </a:rPr>
              <a:t>Need for</a:t>
            </a:r>
            <a:r>
              <a:rPr lang="en-US" sz="2800" dirty="0" smtClean="0">
                <a:solidFill>
                  <a:prstClr val="black"/>
                </a:solidFill>
                <a:ea typeface="+mn-ea"/>
              </a:rPr>
              <a:t> a </a:t>
            </a:r>
            <a:r>
              <a:rPr lang="en-US" sz="2800" dirty="0">
                <a:solidFill>
                  <a:prstClr val="black"/>
                </a:solidFill>
                <a:ea typeface="+mn-ea"/>
              </a:rPr>
              <a:t>S</a:t>
            </a:r>
            <a:r>
              <a:rPr lang="en-US" sz="2800" dirty="0" smtClean="0">
                <a:solidFill>
                  <a:prstClr val="black"/>
                </a:solidFill>
                <a:ea typeface="+mn-ea"/>
              </a:rPr>
              <a:t>trategic Plan</a:t>
            </a:r>
            <a:endParaRPr lang="en-US" sz="2800" dirty="0">
              <a:solidFill>
                <a:prstClr val="black"/>
              </a:solidFill>
              <a:ea typeface="+mn-ea"/>
            </a:endParaRPr>
          </a:p>
          <a:p>
            <a:pPr lvl="0" algn="just" eaLnBrk="1" fontAlgn="auto" hangingPunct="1">
              <a:spcAft>
                <a:spcPts val="0"/>
              </a:spcAft>
              <a:buFont typeface="Arial" pitchFamily="34" charset="0"/>
              <a:buChar char="•"/>
            </a:pPr>
            <a:r>
              <a:rPr lang="en-US" sz="2800" dirty="0" smtClean="0">
                <a:solidFill>
                  <a:prstClr val="black"/>
                </a:solidFill>
                <a:ea typeface="+mn-ea"/>
              </a:rPr>
              <a:t>Covenant University Strategic Plan: History &amp; Process</a:t>
            </a:r>
          </a:p>
          <a:p>
            <a:pPr lvl="0" algn="just" eaLnBrk="1" fontAlgn="auto" hangingPunct="1">
              <a:spcAft>
                <a:spcPts val="0"/>
              </a:spcAft>
              <a:buFont typeface="Arial" pitchFamily="34" charset="0"/>
              <a:buChar char="•"/>
            </a:pPr>
            <a:r>
              <a:rPr lang="en-US" sz="2800" dirty="0">
                <a:solidFill>
                  <a:prstClr val="black"/>
                </a:solidFill>
              </a:rPr>
              <a:t>Covenant University Strategic Plan: </a:t>
            </a:r>
            <a:r>
              <a:rPr lang="en-US" sz="2800" dirty="0" smtClean="0">
                <a:solidFill>
                  <a:prstClr val="black"/>
                </a:solidFill>
              </a:rPr>
              <a:t>Key features</a:t>
            </a:r>
            <a:endParaRPr lang="en-US" sz="2800" dirty="0">
              <a:solidFill>
                <a:prstClr val="black"/>
              </a:solidFill>
              <a:ea typeface="+mn-ea"/>
            </a:endParaRPr>
          </a:p>
          <a:p>
            <a:pPr lvl="0" algn="just" eaLnBrk="1" fontAlgn="auto" hangingPunct="1">
              <a:spcAft>
                <a:spcPts val="0"/>
              </a:spcAft>
              <a:buFont typeface="Arial" pitchFamily="34" charset="0"/>
              <a:buChar char="•"/>
            </a:pPr>
            <a:r>
              <a:rPr lang="en-US" sz="2800" dirty="0">
                <a:solidFill>
                  <a:prstClr val="black"/>
                </a:solidFill>
              </a:rPr>
              <a:t>Covenant University Strategic </a:t>
            </a:r>
            <a:r>
              <a:rPr lang="en-US" sz="2800" dirty="0" smtClean="0">
                <a:solidFill>
                  <a:prstClr val="black"/>
                </a:solidFill>
              </a:rPr>
              <a:t>Plan 2018 - 2022: Challenges, Priorities, Goals, Strategies, Actions, Key Performance indices, Resources, </a:t>
            </a:r>
            <a:r>
              <a:rPr lang="en-US" sz="2800" dirty="0" err="1" smtClean="0">
                <a:solidFill>
                  <a:prstClr val="black"/>
                </a:solidFill>
              </a:rPr>
              <a:t>Offcers</a:t>
            </a:r>
            <a:r>
              <a:rPr lang="en-US" sz="2800" dirty="0" smtClean="0">
                <a:solidFill>
                  <a:prstClr val="black"/>
                </a:solidFill>
              </a:rPr>
              <a:t>, timelines</a:t>
            </a:r>
            <a:endParaRPr lang="en-US" sz="2800" dirty="0">
              <a:solidFill>
                <a:prstClr val="black"/>
              </a:solidFill>
            </a:endParaRPr>
          </a:p>
          <a:p>
            <a:pPr lvl="0" algn="just" eaLnBrk="1" fontAlgn="auto" hangingPunct="1">
              <a:spcAft>
                <a:spcPts val="0"/>
              </a:spcAft>
              <a:buFont typeface="Arial" pitchFamily="34" charset="0"/>
              <a:buChar char="•"/>
            </a:pPr>
            <a:r>
              <a:rPr lang="en-US" sz="2800" dirty="0" smtClean="0">
                <a:solidFill>
                  <a:prstClr val="black"/>
                </a:solidFill>
              </a:rPr>
              <a:t>Recommendations</a:t>
            </a:r>
          </a:p>
          <a:p>
            <a:pPr lvl="0" algn="just" eaLnBrk="1" fontAlgn="auto" hangingPunct="1">
              <a:spcAft>
                <a:spcPts val="0"/>
              </a:spcAft>
              <a:buFont typeface="Arial" pitchFamily="34" charset="0"/>
              <a:buChar char="•"/>
            </a:pPr>
            <a:r>
              <a:rPr lang="en-US" sz="2800" dirty="0" smtClean="0">
                <a:solidFill>
                  <a:prstClr val="black"/>
                </a:solidFill>
              </a:rPr>
              <a:t>Conclusion &amp; Appreciation</a:t>
            </a:r>
            <a:endParaRPr lang="en-US" sz="2800" dirty="0">
              <a:solidFill>
                <a:prstClr val="black"/>
              </a:solidFill>
            </a:endParaRPr>
          </a:p>
          <a:p>
            <a:pPr lvl="0" eaLnBrk="1" fontAlgn="auto" hangingPunct="1">
              <a:spcAft>
                <a:spcPts val="0"/>
              </a:spcAft>
              <a:buFont typeface="Arial" pitchFamily="34" charset="0"/>
              <a:buChar char="•"/>
            </a:pPr>
            <a:endParaRPr lang="en-US" sz="3100" dirty="0" smtClean="0">
              <a:solidFill>
                <a:prstClr val="black"/>
              </a:solidFill>
              <a:ea typeface="+mn-ea"/>
            </a:endParaRPr>
          </a:p>
        </p:txBody>
      </p:sp>
    </p:spTree>
    <p:extLst>
      <p:ext uri="{BB962C8B-B14F-4D97-AF65-F5344CB8AC3E}">
        <p14:creationId xmlns:p14="http://schemas.microsoft.com/office/powerpoint/2010/main" val="3505778557"/>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Roles</a:t>
            </a:r>
            <a:endParaRPr lang="en-US" sz="36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20</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58472095"/>
              </p:ext>
            </p:extLst>
          </p:nvPr>
        </p:nvGraphicFramePr>
        <p:xfrm>
          <a:off x="457200" y="1371600"/>
          <a:ext cx="82296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0803473"/>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Strategies: Teaching &amp; Learning</a:t>
            </a:r>
            <a:endParaRPr lang="en-US" sz="3600" b="1" dirty="0">
              <a:solidFill>
                <a:srgbClr val="FF0000"/>
              </a:solidFill>
            </a:endParaRPr>
          </a:p>
        </p:txBody>
      </p:sp>
      <p:sp>
        <p:nvSpPr>
          <p:cNvPr id="3" name="Content Placeholder 2"/>
          <p:cNvSpPr>
            <a:spLocks noGrp="1"/>
          </p:cNvSpPr>
          <p:nvPr>
            <p:ph idx="1"/>
          </p:nvPr>
        </p:nvSpPr>
        <p:spPr>
          <a:xfrm>
            <a:off x="457200" y="1295400"/>
            <a:ext cx="8229600" cy="5029200"/>
          </a:xfrm>
        </p:spPr>
        <p:txBody>
          <a:bodyPr/>
          <a:lstStyle/>
          <a:p>
            <a:pPr algn="just"/>
            <a:r>
              <a:rPr lang="en-US" sz="2800" dirty="0" smtClean="0"/>
              <a:t>Sustain the teaching and supervision of all students by senior research-active faculty.</a:t>
            </a:r>
          </a:p>
          <a:p>
            <a:pPr algn="just"/>
            <a:r>
              <a:rPr lang="en-US" sz="2800" dirty="0" smtClean="0"/>
              <a:t>Strengthen the tutorial system for undergraduate education.</a:t>
            </a:r>
          </a:p>
          <a:p>
            <a:pPr algn="just"/>
            <a:r>
              <a:rPr lang="en-US" sz="2800" dirty="0" smtClean="0"/>
              <a:t>Improve interactions and collaborations across the various disciplines at undergraduate and postgraduate levels.</a:t>
            </a:r>
          </a:p>
          <a:p>
            <a:pPr algn="just"/>
            <a:r>
              <a:rPr lang="en-US" sz="2800" dirty="0" smtClean="0"/>
              <a:t>Maintain disciplinary depth and encourage interdisciplinary perspectives</a:t>
            </a:r>
          </a:p>
          <a:p>
            <a:pPr algn="just"/>
            <a:r>
              <a:rPr lang="en-US" sz="2800" dirty="0" smtClean="0"/>
              <a:t>Foster a climate in which teaching is highly valued.</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21</a:t>
            </a:fld>
            <a:endParaRPr lang="en-GB" dirty="0"/>
          </a:p>
        </p:txBody>
      </p:sp>
    </p:spTree>
    <p:extLst>
      <p:ext uri="{BB962C8B-B14F-4D97-AF65-F5344CB8AC3E}">
        <p14:creationId xmlns:p14="http://schemas.microsoft.com/office/powerpoint/2010/main" val="1420803473"/>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Strategies: Teaching &amp; Learning</a:t>
            </a:r>
            <a:endParaRPr lang="en-US" sz="36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pPr algn="just"/>
            <a:r>
              <a:rPr lang="en-US" sz="2800" dirty="0" smtClean="0"/>
              <a:t>Improve </a:t>
            </a:r>
            <a:r>
              <a:rPr lang="en-US" sz="2800" dirty="0"/>
              <a:t>the international dimension of our </a:t>
            </a:r>
            <a:r>
              <a:rPr lang="en-US" sz="2800" dirty="0" err="1"/>
              <a:t>programmes</a:t>
            </a:r>
            <a:r>
              <a:rPr lang="en-US" sz="2800" dirty="0"/>
              <a:t>.</a:t>
            </a:r>
          </a:p>
          <a:p>
            <a:pPr algn="just"/>
            <a:r>
              <a:rPr lang="en-US" sz="2800" dirty="0" smtClean="0"/>
              <a:t>Position </a:t>
            </a:r>
            <a:r>
              <a:rPr lang="en-US" sz="2800" dirty="0"/>
              <a:t>postgraduate studies at international level, to attract the very best students.</a:t>
            </a:r>
          </a:p>
          <a:p>
            <a:pPr algn="just"/>
            <a:r>
              <a:rPr lang="en-US" sz="2800" dirty="0" smtClean="0"/>
              <a:t>Progressively </a:t>
            </a:r>
            <a:r>
              <a:rPr lang="en-US" sz="2800" dirty="0"/>
              <a:t>reduce the staff-student ratio </a:t>
            </a:r>
          </a:p>
          <a:p>
            <a:pPr algn="just"/>
            <a:r>
              <a:rPr lang="en-US" sz="2800" dirty="0" smtClean="0"/>
              <a:t>Initiate </a:t>
            </a:r>
            <a:r>
              <a:rPr lang="en-US" sz="2800" dirty="0"/>
              <a:t>academic apprenticeship for postgraduate teaching assistants</a:t>
            </a:r>
          </a:p>
          <a:p>
            <a:pPr algn="just"/>
            <a:r>
              <a:rPr lang="en-US" sz="2800" dirty="0" smtClean="0"/>
              <a:t>Initiate </a:t>
            </a:r>
            <a:r>
              <a:rPr lang="en-US" sz="2800" dirty="0"/>
              <a:t>high output part-time and flexible courses for professional practitioners.</a:t>
            </a:r>
          </a:p>
          <a:p>
            <a:pPr algn="just"/>
            <a:r>
              <a:rPr lang="en-US" sz="2800" dirty="0" smtClean="0"/>
              <a:t>Improve </a:t>
            </a:r>
            <a:r>
              <a:rPr lang="en-US" sz="2800" dirty="0"/>
              <a:t>the feedback systems from students and relevant professional bodies.</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22</a:t>
            </a:fld>
            <a:endParaRPr lang="en-GB" dirty="0"/>
          </a:p>
        </p:txBody>
      </p:sp>
    </p:spTree>
    <p:extLst>
      <p:ext uri="{BB962C8B-B14F-4D97-AF65-F5344CB8AC3E}">
        <p14:creationId xmlns:p14="http://schemas.microsoft.com/office/powerpoint/2010/main" val="1857548760"/>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Strategies: Research</a:t>
            </a:r>
            <a:endParaRPr lang="en-US" sz="36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pPr algn="just"/>
            <a:r>
              <a:rPr lang="en-US" sz="2800" dirty="0" smtClean="0"/>
              <a:t>Attract </a:t>
            </a:r>
            <a:r>
              <a:rPr lang="en-US" sz="2800" dirty="0"/>
              <a:t>and retain highly distinguished academics and researchers.</a:t>
            </a:r>
          </a:p>
          <a:p>
            <a:pPr algn="just"/>
            <a:r>
              <a:rPr lang="en-US" sz="2800" dirty="0" smtClean="0"/>
              <a:t>Provide </a:t>
            </a:r>
            <a:r>
              <a:rPr lang="en-US" sz="2800" dirty="0"/>
              <a:t>institutional support to departments and colleges for the </a:t>
            </a:r>
            <a:r>
              <a:rPr lang="en-US" sz="2800" dirty="0" err="1"/>
              <a:t>realisation</a:t>
            </a:r>
            <a:r>
              <a:rPr lang="en-US" sz="2800" dirty="0"/>
              <a:t> of their research agenda.</a:t>
            </a:r>
          </a:p>
          <a:p>
            <a:pPr algn="just"/>
            <a:r>
              <a:rPr lang="en-US" sz="2800" dirty="0" smtClean="0"/>
              <a:t>Provide </a:t>
            </a:r>
            <a:r>
              <a:rPr lang="en-US" sz="2800" dirty="0"/>
              <a:t>a conducive and collegial environment in which both senior and junior scholars can thrive.</a:t>
            </a:r>
          </a:p>
          <a:p>
            <a:pPr algn="just"/>
            <a:r>
              <a:rPr lang="en-US" sz="2800" dirty="0" smtClean="0"/>
              <a:t>Deepen </a:t>
            </a:r>
            <a:r>
              <a:rPr lang="en-US" sz="2800" dirty="0"/>
              <a:t>research across the various disciplines and encourage interdisciplinary and multidisciplinary research engagements</a:t>
            </a:r>
            <a:r>
              <a:rPr lang="en-US" dirty="0"/>
              <a:t>.</a:t>
            </a:r>
          </a:p>
          <a:p>
            <a:pPr algn="just"/>
            <a:r>
              <a:rPr lang="en-US" sz="2800" dirty="0" smtClean="0"/>
              <a:t>Create </a:t>
            </a:r>
            <a:r>
              <a:rPr lang="en-US" sz="2800" dirty="0"/>
              <a:t>an atmosphere for focused research pursuits</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23</a:t>
            </a:fld>
            <a:endParaRPr lang="en-GB" dirty="0"/>
          </a:p>
        </p:txBody>
      </p:sp>
    </p:spTree>
    <p:extLst>
      <p:ext uri="{BB962C8B-B14F-4D97-AF65-F5344CB8AC3E}">
        <p14:creationId xmlns:p14="http://schemas.microsoft.com/office/powerpoint/2010/main" val="1857548760"/>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Strategies: Research</a:t>
            </a:r>
            <a:endParaRPr lang="en-US" sz="36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r>
              <a:rPr lang="en-US" sz="2800" dirty="0" smtClean="0"/>
              <a:t>Enhance </a:t>
            </a:r>
            <a:r>
              <a:rPr lang="en-US" sz="2800" dirty="0"/>
              <a:t>administrative and support services to facilitate research excellence and knowledge transfer.</a:t>
            </a:r>
          </a:p>
          <a:p>
            <a:r>
              <a:rPr lang="en-US" sz="2800" dirty="0" smtClean="0"/>
              <a:t>Encourage </a:t>
            </a:r>
            <a:r>
              <a:rPr lang="en-US" sz="2800" dirty="0"/>
              <a:t>and support international research and collaborations.</a:t>
            </a:r>
          </a:p>
          <a:p>
            <a:r>
              <a:rPr lang="en-US" sz="2800" dirty="0" smtClean="0"/>
              <a:t>Motivate </a:t>
            </a:r>
            <a:r>
              <a:rPr lang="en-US" sz="2800" dirty="0"/>
              <a:t>faculty to publish in journals and conference proceedings that are indexed in SCOPUS and the Thomson Reuters Web of Science, and aim at high citations.</a:t>
            </a:r>
          </a:p>
          <a:p>
            <a:r>
              <a:rPr lang="en-US" sz="2800" dirty="0" smtClean="0"/>
              <a:t>Ensure </a:t>
            </a:r>
            <a:r>
              <a:rPr lang="en-US" sz="2800" dirty="0"/>
              <a:t>that research is conducted without compromising applicable ethical standards.</a:t>
            </a:r>
          </a:p>
          <a:p>
            <a:r>
              <a:rPr lang="en-US" sz="2800" dirty="0" smtClean="0"/>
              <a:t>Engage </a:t>
            </a:r>
            <a:r>
              <a:rPr lang="en-US" sz="2800" dirty="0"/>
              <a:t>Research Track faculty.</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24</a:t>
            </a:fld>
            <a:endParaRPr lang="en-GB" dirty="0"/>
          </a:p>
        </p:txBody>
      </p:sp>
    </p:spTree>
    <p:extLst>
      <p:ext uri="{BB962C8B-B14F-4D97-AF65-F5344CB8AC3E}">
        <p14:creationId xmlns:p14="http://schemas.microsoft.com/office/powerpoint/2010/main" val="1857548760"/>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Strategies: Research</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lvl="0"/>
            <a:r>
              <a:rPr lang="en-US" sz="2800" dirty="0">
                <a:solidFill>
                  <a:prstClr val="black"/>
                </a:solidFill>
              </a:rPr>
              <a:t>Increase number of faculty attracting international grants.</a:t>
            </a:r>
          </a:p>
          <a:p>
            <a:pPr lvl="0"/>
            <a:r>
              <a:rPr lang="en-US" sz="2800" dirty="0">
                <a:solidFill>
                  <a:prstClr val="black"/>
                </a:solidFill>
              </a:rPr>
              <a:t>Create research accounts for faculty to boost research output.</a:t>
            </a:r>
          </a:p>
          <a:p>
            <a:pPr lvl="0"/>
            <a:r>
              <a:rPr lang="en-US" sz="2800" dirty="0">
                <a:solidFill>
                  <a:prstClr val="black"/>
                </a:solidFill>
              </a:rPr>
              <a:t>Equip the laboratories across the departments with standard state-of-the-art research facilities.</a:t>
            </a:r>
          </a:p>
          <a:p>
            <a:pPr lvl="0"/>
            <a:r>
              <a:rPr lang="en-US" sz="2800" dirty="0">
                <a:solidFill>
                  <a:prstClr val="black"/>
                </a:solidFill>
              </a:rPr>
              <a:t>Ensure proper maintenance of research equipment across the departments</a:t>
            </a:r>
          </a:p>
          <a:p>
            <a:pPr lvl="0"/>
            <a:r>
              <a:rPr lang="en-US" sz="2800" dirty="0">
                <a:solidFill>
                  <a:prstClr val="black"/>
                </a:solidFill>
              </a:rPr>
              <a:t>Establish standard laboratory conditions for research.</a:t>
            </a:r>
          </a:p>
          <a:p>
            <a:pPr lvl="0"/>
            <a:endParaRPr lang="en-US" dirty="0">
              <a:solidFill>
                <a:prstClr val="black"/>
              </a:solidFill>
            </a:endParaRPr>
          </a:p>
          <a:p>
            <a:pPr algn="just"/>
            <a:endParaRPr lang="en-US" sz="2800"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25</a:t>
            </a:fld>
            <a:endParaRPr lang="en-GB" dirty="0"/>
          </a:p>
        </p:txBody>
      </p:sp>
    </p:spTree>
    <p:extLst>
      <p:ext uri="{BB962C8B-B14F-4D97-AF65-F5344CB8AC3E}">
        <p14:creationId xmlns:p14="http://schemas.microsoft.com/office/powerpoint/2010/main" val="543140080"/>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Strategic Actions: Research</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lvl="0"/>
            <a:endParaRPr lang="en-US" dirty="0">
              <a:solidFill>
                <a:prstClr val="black"/>
              </a:solidFill>
            </a:endParaRPr>
          </a:p>
          <a:p>
            <a:pPr algn="just"/>
            <a:endParaRPr lang="en-US" sz="2800"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26</a:t>
            </a:fld>
            <a:endParaRPr lang="en-GB"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371601"/>
            <a:ext cx="8762999" cy="4422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412275"/>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Performance metrics: Research</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algn="just"/>
            <a:r>
              <a:rPr lang="en-US" sz="2800" dirty="0" smtClean="0"/>
              <a:t>Ratio of SCOPUS indexed publications </a:t>
            </a:r>
            <a:r>
              <a:rPr lang="en-US" sz="2800" dirty="0"/>
              <a:t>per staff </a:t>
            </a:r>
            <a:r>
              <a:rPr lang="en-US" sz="2800" dirty="0" smtClean="0"/>
              <a:t>member</a:t>
            </a:r>
          </a:p>
          <a:p>
            <a:pPr algn="just"/>
            <a:r>
              <a:rPr lang="en-US" sz="2800" dirty="0" smtClean="0"/>
              <a:t>Increase </a:t>
            </a:r>
            <a:r>
              <a:rPr lang="en-US" sz="2800" dirty="0"/>
              <a:t>in Number and quality </a:t>
            </a:r>
            <a:r>
              <a:rPr lang="en-US" sz="2800" dirty="0" smtClean="0"/>
              <a:t>of </a:t>
            </a:r>
            <a:r>
              <a:rPr lang="en-US" sz="2800" dirty="0"/>
              <a:t>publications in top-ranked channels (75th percentile and above) </a:t>
            </a:r>
            <a:endParaRPr lang="en-US" sz="2800" dirty="0" smtClean="0"/>
          </a:p>
          <a:p>
            <a:pPr algn="just"/>
            <a:r>
              <a:rPr lang="en-US" sz="2800" dirty="0" smtClean="0"/>
              <a:t>Increase </a:t>
            </a:r>
            <a:r>
              <a:rPr lang="en-US" sz="2800" dirty="0"/>
              <a:t>in Percentage of research-active </a:t>
            </a:r>
            <a:r>
              <a:rPr lang="en-US" sz="2800" dirty="0" smtClean="0"/>
              <a:t>faculty. The </a:t>
            </a:r>
            <a:r>
              <a:rPr lang="en-US" sz="2800" dirty="0"/>
              <a:t>target is that 60 per cent of Covenant University faculty will become research active in the next 5 years. </a:t>
            </a:r>
          </a:p>
          <a:p>
            <a:pPr algn="just"/>
            <a:r>
              <a:rPr lang="en-US" sz="2800" dirty="0" smtClean="0"/>
              <a:t>Increase </a:t>
            </a:r>
            <a:r>
              <a:rPr lang="en-US" sz="2800" dirty="0"/>
              <a:t>in number of competitive peer-reviewed external grant research awards per </a:t>
            </a:r>
            <a:r>
              <a:rPr lang="en-US" sz="2800" dirty="0" smtClean="0"/>
              <a:t>year </a:t>
            </a:r>
          </a:p>
          <a:p>
            <a:pPr algn="just"/>
            <a:r>
              <a:rPr lang="en-US" sz="2800" dirty="0" smtClean="0"/>
              <a:t>Increase in research-derived products</a:t>
            </a:r>
          </a:p>
          <a:p>
            <a:pPr algn="just"/>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27</a:t>
            </a:fld>
            <a:endParaRPr lang="en-GB" dirty="0"/>
          </a:p>
        </p:txBody>
      </p:sp>
    </p:spTree>
    <p:extLst>
      <p:ext uri="{BB962C8B-B14F-4D97-AF65-F5344CB8AC3E}">
        <p14:creationId xmlns:p14="http://schemas.microsoft.com/office/powerpoint/2010/main" val="1857548760"/>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Performance metrics: Research</a:t>
            </a:r>
            <a:endParaRPr lang="en-US" sz="36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pPr lvl="0" algn="just"/>
            <a:r>
              <a:rPr lang="en-US" sz="2800" dirty="0">
                <a:solidFill>
                  <a:prstClr val="black"/>
                </a:solidFill>
              </a:rPr>
              <a:t>I</a:t>
            </a:r>
            <a:r>
              <a:rPr lang="en-US" sz="2800" dirty="0" smtClean="0">
                <a:solidFill>
                  <a:prstClr val="black"/>
                </a:solidFill>
              </a:rPr>
              <a:t>ncrease </a:t>
            </a:r>
            <a:r>
              <a:rPr lang="en-US" sz="2800" dirty="0">
                <a:solidFill>
                  <a:prstClr val="black"/>
                </a:solidFill>
              </a:rPr>
              <a:t>in the percent of faculty who are Principal Investigators (PIs) on external grants; total sponsored research per Full Time Equivalent -FTE faculty; number of proposals submitted/successful. </a:t>
            </a:r>
          </a:p>
          <a:p>
            <a:pPr lvl="0" algn="just"/>
            <a:r>
              <a:rPr lang="en-US" sz="2800" dirty="0" smtClean="0">
                <a:solidFill>
                  <a:prstClr val="black"/>
                </a:solidFill>
              </a:rPr>
              <a:t>Quality </a:t>
            </a:r>
            <a:r>
              <a:rPr lang="en-US" sz="2800" dirty="0">
                <a:solidFill>
                  <a:prstClr val="black"/>
                </a:solidFill>
              </a:rPr>
              <a:t>of placement for </a:t>
            </a:r>
            <a:r>
              <a:rPr lang="en-US" sz="2800" dirty="0" smtClean="0">
                <a:solidFill>
                  <a:prstClr val="black"/>
                </a:solidFill>
              </a:rPr>
              <a:t>PhD graduates </a:t>
            </a:r>
            <a:r>
              <a:rPr lang="en-US" sz="2800" dirty="0" err="1" smtClean="0">
                <a:solidFill>
                  <a:prstClr val="black"/>
                </a:solidFill>
              </a:rPr>
              <a:t>ie</a:t>
            </a:r>
            <a:r>
              <a:rPr lang="en-US" sz="2800" dirty="0" smtClean="0">
                <a:solidFill>
                  <a:prstClr val="black"/>
                </a:solidFill>
              </a:rPr>
              <a:t> quality </a:t>
            </a:r>
            <a:r>
              <a:rPr lang="en-US" sz="2800" dirty="0">
                <a:solidFill>
                  <a:prstClr val="black"/>
                </a:solidFill>
              </a:rPr>
              <a:t>of post-training employment status of doctoral graduates. </a:t>
            </a:r>
          </a:p>
          <a:p>
            <a:pPr lvl="0" algn="just"/>
            <a:r>
              <a:rPr lang="en-US" sz="2800" dirty="0" smtClean="0">
                <a:solidFill>
                  <a:prstClr val="black"/>
                </a:solidFill>
              </a:rPr>
              <a:t>Assessment </a:t>
            </a:r>
            <a:r>
              <a:rPr lang="en-US" sz="2800" dirty="0">
                <a:solidFill>
                  <a:prstClr val="black"/>
                </a:solidFill>
              </a:rPr>
              <a:t>of researchers’ satisfaction with intellectual and copyright policy using survey instruments. </a:t>
            </a:r>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28</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Performance metrics: Research</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lvl="0" algn="just"/>
            <a:r>
              <a:rPr lang="en-US" sz="2800" dirty="0" smtClean="0">
                <a:solidFill>
                  <a:prstClr val="black"/>
                </a:solidFill>
              </a:rPr>
              <a:t>Community impact assessment of our research</a:t>
            </a:r>
            <a:endParaRPr lang="en-US" sz="2800" dirty="0">
              <a:solidFill>
                <a:prstClr val="black"/>
              </a:solidFill>
            </a:endParaRPr>
          </a:p>
          <a:p>
            <a:pPr lvl="0" algn="just"/>
            <a:r>
              <a:rPr lang="en-US" sz="2800" dirty="0" smtClean="0">
                <a:solidFill>
                  <a:prstClr val="black"/>
                </a:solidFill>
              </a:rPr>
              <a:t>Increase </a:t>
            </a:r>
            <a:r>
              <a:rPr lang="en-US" sz="2800" dirty="0">
                <a:solidFill>
                  <a:prstClr val="black"/>
                </a:solidFill>
              </a:rPr>
              <a:t>in patronage by Researchers from other Universities and Research Institutes.</a:t>
            </a:r>
          </a:p>
          <a:p>
            <a:pPr lvl="0" algn="just"/>
            <a:r>
              <a:rPr lang="en-US" sz="2800" dirty="0" smtClean="0">
                <a:solidFill>
                  <a:prstClr val="black"/>
                </a:solidFill>
              </a:rPr>
              <a:t>Increase </a:t>
            </a:r>
            <a:r>
              <a:rPr lang="en-US" sz="2800" dirty="0">
                <a:solidFill>
                  <a:prstClr val="black"/>
                </a:solidFill>
              </a:rPr>
              <a:t>in IGR as a result of patronage by Researchers from other institutions.</a:t>
            </a:r>
          </a:p>
          <a:p>
            <a:pPr lvl="0" algn="just"/>
            <a:r>
              <a:rPr lang="en-US" sz="2800" dirty="0" smtClean="0">
                <a:solidFill>
                  <a:prstClr val="black"/>
                </a:solidFill>
              </a:rPr>
              <a:t>Improvement </a:t>
            </a:r>
            <a:r>
              <a:rPr lang="en-US" sz="2800" dirty="0">
                <a:solidFill>
                  <a:prstClr val="black"/>
                </a:solidFill>
              </a:rPr>
              <a:t>in the availability/functionality of research equipment.</a:t>
            </a:r>
          </a:p>
          <a:p>
            <a:pPr lvl="0" algn="just"/>
            <a:r>
              <a:rPr lang="en-US" sz="2800" dirty="0" smtClean="0">
                <a:solidFill>
                  <a:prstClr val="black"/>
                </a:solidFill>
              </a:rPr>
              <a:t>Return </a:t>
            </a:r>
            <a:r>
              <a:rPr lang="en-US" sz="2800" dirty="0">
                <a:solidFill>
                  <a:prstClr val="black"/>
                </a:solidFill>
              </a:rPr>
              <a:t>on investments and/or value addition is projected to be achieved within 10 years for all acquired equipment.</a:t>
            </a: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29</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What is a Strategic Plan?</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algn="just"/>
            <a:r>
              <a:rPr lang="en-US" sz="2800" dirty="0"/>
              <a:t>A strategic plan is a document used to </a:t>
            </a:r>
            <a:r>
              <a:rPr lang="en-US" sz="2800" dirty="0" smtClean="0"/>
              <a:t>communicate organization’s priorities, goals (ends), </a:t>
            </a:r>
            <a:r>
              <a:rPr lang="en-US" sz="2800" dirty="0"/>
              <a:t>the actions </a:t>
            </a:r>
            <a:r>
              <a:rPr lang="en-US" sz="2800" dirty="0" smtClean="0"/>
              <a:t>and resources (means) needed </a:t>
            </a:r>
            <a:r>
              <a:rPr lang="en-US" sz="2800" dirty="0"/>
              <a:t>to achieve those </a:t>
            </a:r>
            <a:r>
              <a:rPr lang="en-US" sz="2800" dirty="0" smtClean="0"/>
              <a:t>goals, timelines to achieve the goals and metrics to measure achievement of the goals</a:t>
            </a:r>
          </a:p>
          <a:p>
            <a:pPr algn="just"/>
            <a:r>
              <a:rPr lang="en-US" sz="2800" dirty="0" smtClean="0"/>
              <a:t>It’s a </a:t>
            </a:r>
            <a:r>
              <a:rPr lang="en-US" sz="2800" dirty="0"/>
              <a:t>framework that </a:t>
            </a:r>
            <a:r>
              <a:rPr lang="en-US" sz="2800" dirty="0" smtClean="0"/>
              <a:t>articulates where </a:t>
            </a:r>
            <a:r>
              <a:rPr lang="en-US" sz="2800" dirty="0"/>
              <a:t>an organization is going and the actions needed to make </a:t>
            </a:r>
            <a:r>
              <a:rPr lang="en-US" sz="2800" dirty="0" smtClean="0"/>
              <a:t>progress</a:t>
            </a:r>
          </a:p>
          <a:p>
            <a:pPr algn="just"/>
            <a:r>
              <a:rPr lang="en-US" sz="2800" dirty="0" smtClean="0"/>
              <a:t>It is a dynamic document requiring regular revision in response to changes in the environment</a:t>
            </a: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a:t>
            </a:fld>
            <a:endParaRPr lang="en-GB" dirty="0"/>
          </a:p>
        </p:txBody>
      </p:sp>
    </p:spTree>
    <p:extLst>
      <p:ext uri="{BB962C8B-B14F-4D97-AF65-F5344CB8AC3E}">
        <p14:creationId xmlns:p14="http://schemas.microsoft.com/office/powerpoint/2010/main" val="364747310"/>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r>
              <a:rPr lang="en-US" sz="3600" b="1" dirty="0">
                <a:solidFill>
                  <a:srgbClr val="FF0000"/>
                </a:solidFill>
              </a:rPr>
              <a:t/>
            </a:r>
            <a:br>
              <a:rPr lang="en-US" sz="3600" b="1" dirty="0">
                <a:solidFill>
                  <a:srgbClr val="FF0000"/>
                </a:solidFill>
              </a:rPr>
            </a:br>
            <a:r>
              <a:rPr lang="en-US" sz="2800" b="1" dirty="0" smtClean="0">
                <a:solidFill>
                  <a:srgbClr val="FF0000"/>
                </a:solidFill>
              </a:rPr>
              <a:t>Performance metrics: Alumni Relations &amp; Endowments</a:t>
            </a:r>
            <a:endParaRPr lang="en-US" sz="2800" b="1" dirty="0">
              <a:solidFill>
                <a:srgbClr val="FF0000"/>
              </a:solidFill>
            </a:endParaRPr>
          </a:p>
        </p:txBody>
      </p:sp>
      <p:sp>
        <p:nvSpPr>
          <p:cNvPr id="3" name="Content Placeholder 2"/>
          <p:cNvSpPr>
            <a:spLocks noGrp="1"/>
          </p:cNvSpPr>
          <p:nvPr>
            <p:ph idx="1"/>
          </p:nvPr>
        </p:nvSpPr>
        <p:spPr/>
        <p:txBody>
          <a:bodyPr/>
          <a:lstStyle/>
          <a:p>
            <a:pPr algn="just"/>
            <a:r>
              <a:rPr lang="en-US" sz="2800" dirty="0" smtClean="0"/>
              <a:t>Increase </a:t>
            </a:r>
            <a:r>
              <a:rPr lang="en-US" sz="2800" dirty="0"/>
              <a:t>in the Percentage of graduates who are active members of the alumni association. </a:t>
            </a:r>
          </a:p>
          <a:p>
            <a:pPr algn="just"/>
            <a:r>
              <a:rPr lang="en-US" sz="2800" dirty="0" smtClean="0"/>
              <a:t>Increase </a:t>
            </a:r>
            <a:r>
              <a:rPr lang="en-US" sz="2800" dirty="0"/>
              <a:t>in Percentage of alumni employed annually by the University. </a:t>
            </a:r>
          </a:p>
          <a:p>
            <a:pPr algn="just"/>
            <a:r>
              <a:rPr lang="en-US" sz="2800" dirty="0" smtClean="0"/>
              <a:t>Increase </a:t>
            </a:r>
            <a:r>
              <a:rPr lang="en-US" sz="2800" dirty="0"/>
              <a:t>in the Number of contracts awarded to alumni by the University annually. </a:t>
            </a:r>
          </a:p>
          <a:p>
            <a:pPr algn="just"/>
            <a:r>
              <a:rPr lang="en-US" sz="2800" dirty="0" smtClean="0"/>
              <a:t>Increase </a:t>
            </a:r>
            <a:r>
              <a:rPr lang="en-US" sz="2800" dirty="0"/>
              <a:t>in Amount of cash donations and other gifts received from alumni annually. </a:t>
            </a:r>
          </a:p>
          <a:p>
            <a:pPr algn="just"/>
            <a:r>
              <a:rPr lang="en-US" sz="2800" dirty="0" smtClean="0"/>
              <a:t>Increase </a:t>
            </a:r>
            <a:r>
              <a:rPr lang="en-US" sz="2800" dirty="0"/>
              <a:t>in Number of endowments, scholarships and fellowships instituted by the alumni in the University. </a:t>
            </a: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30</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Performance </a:t>
            </a:r>
            <a:r>
              <a:rPr lang="en-US" sz="2800" b="1" dirty="0">
                <a:solidFill>
                  <a:srgbClr val="FF0000"/>
                </a:solidFill>
              </a:rPr>
              <a:t>metrics: Alumni Relations &amp; </a:t>
            </a:r>
            <a:r>
              <a:rPr lang="en-US" sz="2800" b="1" dirty="0" smtClean="0">
                <a:solidFill>
                  <a:srgbClr val="FF0000"/>
                </a:solidFill>
              </a:rPr>
              <a:t>Endowments (cont.)</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lvl="0" algn="just"/>
            <a:r>
              <a:rPr lang="en-US" sz="2800" dirty="0" smtClean="0">
                <a:solidFill>
                  <a:prstClr val="black"/>
                </a:solidFill>
              </a:rPr>
              <a:t>Increase </a:t>
            </a:r>
            <a:r>
              <a:rPr lang="en-US" sz="2800" dirty="0">
                <a:solidFill>
                  <a:prstClr val="black"/>
                </a:solidFill>
              </a:rPr>
              <a:t>in Number of developmental projects executed by the alumni within the University. </a:t>
            </a:r>
          </a:p>
          <a:p>
            <a:pPr lvl="0" algn="just"/>
            <a:r>
              <a:rPr lang="en-US" sz="2800" dirty="0" smtClean="0">
                <a:solidFill>
                  <a:prstClr val="black"/>
                </a:solidFill>
              </a:rPr>
              <a:t>Increase </a:t>
            </a:r>
            <a:r>
              <a:rPr lang="en-US" sz="2800" dirty="0">
                <a:solidFill>
                  <a:prstClr val="black"/>
                </a:solidFill>
              </a:rPr>
              <a:t>in Number of volunteering and mentoring </a:t>
            </a:r>
            <a:r>
              <a:rPr lang="en-US" sz="2800" dirty="0" err="1">
                <a:solidFill>
                  <a:prstClr val="black"/>
                </a:solidFill>
              </a:rPr>
              <a:t>programmes</a:t>
            </a:r>
            <a:r>
              <a:rPr lang="en-US" sz="2800" dirty="0">
                <a:solidFill>
                  <a:prstClr val="black"/>
                </a:solidFill>
              </a:rPr>
              <a:t> organized by the alumni </a:t>
            </a:r>
            <a:r>
              <a:rPr lang="en-US" sz="2800" dirty="0" smtClean="0">
                <a:solidFill>
                  <a:prstClr val="black"/>
                </a:solidFill>
              </a:rPr>
              <a:t>within </a:t>
            </a:r>
            <a:r>
              <a:rPr lang="en-US" sz="2800" dirty="0">
                <a:solidFill>
                  <a:prstClr val="black"/>
                </a:solidFill>
              </a:rPr>
              <a:t>the University. </a:t>
            </a:r>
          </a:p>
          <a:p>
            <a:pPr lvl="0" algn="just"/>
            <a:r>
              <a:rPr lang="en-US" sz="2800" dirty="0" smtClean="0">
                <a:solidFill>
                  <a:prstClr val="black"/>
                </a:solidFill>
              </a:rPr>
              <a:t>Increase </a:t>
            </a:r>
            <a:r>
              <a:rPr lang="en-US" sz="2800" dirty="0">
                <a:solidFill>
                  <a:prstClr val="black"/>
                </a:solidFill>
              </a:rPr>
              <a:t>in financial donations and other gifts received from partners annually. </a:t>
            </a:r>
          </a:p>
          <a:p>
            <a:pPr lvl="0" algn="just"/>
            <a:r>
              <a:rPr lang="en-US" sz="2800" dirty="0" smtClean="0">
                <a:solidFill>
                  <a:prstClr val="black"/>
                </a:solidFill>
              </a:rPr>
              <a:t>Increase </a:t>
            </a:r>
            <a:r>
              <a:rPr lang="en-US" sz="2800" dirty="0">
                <a:solidFill>
                  <a:prstClr val="black"/>
                </a:solidFill>
              </a:rPr>
              <a:t>in Number of endowments, scholarships and fellowships instituted by partners of the University. </a:t>
            </a:r>
          </a:p>
          <a:p>
            <a:pPr lvl="0" algn="just"/>
            <a:r>
              <a:rPr lang="en-US" sz="2800" dirty="0" smtClean="0">
                <a:solidFill>
                  <a:prstClr val="black"/>
                </a:solidFill>
              </a:rPr>
              <a:t>Increase </a:t>
            </a:r>
            <a:r>
              <a:rPr lang="en-US" sz="2800" dirty="0">
                <a:solidFill>
                  <a:prstClr val="black"/>
                </a:solidFill>
              </a:rPr>
              <a:t>in Number of developmental projects executed by partners of the University.</a:t>
            </a:r>
          </a:p>
          <a:p>
            <a:pPr lvl="0" algn="just"/>
            <a:endParaRPr lang="en-US"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31</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Key Resources</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r>
              <a:rPr lang="en-US" dirty="0" smtClean="0"/>
              <a:t>Funding </a:t>
            </a:r>
            <a:r>
              <a:rPr lang="en-US" dirty="0"/>
              <a:t>for various actions contained in the </a:t>
            </a:r>
            <a:r>
              <a:rPr lang="en-US" dirty="0" smtClean="0"/>
              <a:t>strategies.</a:t>
            </a:r>
            <a:endParaRPr lang="en-US" dirty="0"/>
          </a:p>
          <a:p>
            <a:r>
              <a:rPr lang="en-US" dirty="0" smtClean="0"/>
              <a:t>Effective </a:t>
            </a:r>
            <a:r>
              <a:rPr lang="en-US" dirty="0"/>
              <a:t>and efficient Teaching and Non-Teaching personnel.</a:t>
            </a:r>
          </a:p>
          <a:p>
            <a:r>
              <a:rPr lang="en-US" dirty="0" smtClean="0"/>
              <a:t>Highly </a:t>
            </a:r>
            <a:r>
              <a:rPr lang="en-US" dirty="0"/>
              <a:t>talented undergraduate and postgraduate students</a:t>
            </a:r>
          </a:p>
          <a:p>
            <a:r>
              <a:rPr lang="en-US" dirty="0" smtClean="0"/>
              <a:t>Infrastructure </a:t>
            </a:r>
            <a:r>
              <a:rPr lang="en-US" dirty="0"/>
              <a:t>including buildings, laboratory equipment, Chemicals, </a:t>
            </a:r>
            <a:r>
              <a:rPr lang="en-US" dirty="0" smtClean="0"/>
              <a:t>Reagents, Consumables</a:t>
            </a:r>
            <a:r>
              <a:rPr lang="en-US" dirty="0"/>
              <a:t>, Teaching resources.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32</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Resources, Officers &amp;Timeline</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33</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199173246"/>
              </p:ext>
            </p:extLst>
          </p:nvPr>
        </p:nvGraphicFramePr>
        <p:xfrm>
          <a:off x="381000" y="1524000"/>
          <a:ext cx="7924800" cy="4754563"/>
        </p:xfrm>
        <a:graphic>
          <a:graphicData uri="http://schemas.openxmlformats.org/drawingml/2006/table">
            <a:tbl>
              <a:tblPr firstRow="1" firstCol="1" bandRow="1"/>
              <a:tblGrid>
                <a:gridCol w="838200"/>
                <a:gridCol w="2047526"/>
                <a:gridCol w="2333825"/>
                <a:gridCol w="1011819"/>
                <a:gridCol w="1693430"/>
              </a:tblGrid>
              <a:tr h="620160">
                <a:tc>
                  <a:txBody>
                    <a:bodyPr/>
                    <a:lstStyle/>
                    <a:p>
                      <a:pPr marL="0" marR="0">
                        <a:lnSpc>
                          <a:spcPct val="115000"/>
                        </a:lnSpc>
                        <a:spcBef>
                          <a:spcPts val="0"/>
                        </a:spcBef>
                        <a:spcAft>
                          <a:spcPts val="0"/>
                        </a:spcAft>
                      </a:pPr>
                      <a:r>
                        <a:rPr lang="en-US" sz="1000" b="1">
                          <a:effectLst/>
                          <a:latin typeface="Times New Roman"/>
                          <a:ea typeface="Times New Roman"/>
                          <a:cs typeface="Times New Roman"/>
                        </a:rPr>
                        <a:t>Strategy</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Times New Roman"/>
                          <a:ea typeface="Times New Roman"/>
                          <a:cs typeface="Times New Roman"/>
                        </a:rPr>
                        <a:t>Actions</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Times New Roman"/>
                          <a:ea typeface="Times New Roman"/>
                          <a:cs typeface="Times New Roman"/>
                        </a:rPr>
                        <a:t>Resources needed</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Times New Roman"/>
                          <a:ea typeface="Times New Roman"/>
                          <a:cs typeface="Times New Roman"/>
                        </a:rPr>
                        <a:t>Person/Office Responsible</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Times New Roman"/>
                          <a:ea typeface="Times New Roman"/>
                          <a:cs typeface="Times New Roman"/>
                        </a:rPr>
                        <a:t>Timeline</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720">
                <a:tc gridSpan="5">
                  <a:txBody>
                    <a:bodyPr/>
                    <a:lstStyle/>
                    <a:p>
                      <a:pPr marL="0" marR="0">
                        <a:lnSpc>
                          <a:spcPct val="115000"/>
                        </a:lnSpc>
                        <a:spcBef>
                          <a:spcPts val="0"/>
                        </a:spcBef>
                        <a:spcAft>
                          <a:spcPts val="0"/>
                        </a:spcAft>
                      </a:pPr>
                      <a:r>
                        <a:rPr lang="en-US" sz="1100" b="1">
                          <a:effectLst/>
                          <a:latin typeface="Times New Roman"/>
                          <a:ea typeface="Times New Roman"/>
                          <a:cs typeface="Times New Roman"/>
                        </a:rPr>
                        <a:t>Teaching and Learning</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6881">
                <a:tc rowSpan="7">
                  <a:txBody>
                    <a:bodyPr/>
                    <a:lstStyle/>
                    <a:p>
                      <a:pPr marL="0" marR="0">
                        <a:lnSpc>
                          <a:spcPct val="115000"/>
                        </a:lnSpc>
                        <a:spcBef>
                          <a:spcPts val="0"/>
                        </a:spcBef>
                        <a:spcAft>
                          <a:spcPts val="0"/>
                        </a:spcAft>
                      </a:pPr>
                      <a:r>
                        <a:rPr lang="en-US" sz="1100">
                          <a:effectLst/>
                          <a:latin typeface="Times New Roman"/>
                          <a:ea typeface="Times New Roman"/>
                          <a:cs typeface="Times New Roman"/>
                        </a:rPr>
                        <a:t>1</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i</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Personnel (teaching and research); Funding (teaching aids and research equipment)</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VC; Registrar; HODs</a:t>
                      </a:r>
                      <a:endParaRPr lang="en-US" sz="1000">
                        <a:effectLst/>
                        <a:latin typeface="Calibri"/>
                        <a:ea typeface="Calibri"/>
                        <a:cs typeface="Times New Roman"/>
                      </a:endParaRPr>
                    </a:p>
                    <a:p>
                      <a:pPr marL="0" marR="0">
                        <a:lnSpc>
                          <a:spcPct val="115000"/>
                        </a:lnSpc>
                        <a:spcBef>
                          <a:spcPts val="0"/>
                        </a:spcBef>
                        <a:spcAft>
                          <a:spcPts val="0"/>
                        </a:spcAft>
                      </a:pPr>
                      <a:r>
                        <a:rPr lang="en-US" sz="1100">
                          <a:effectLst/>
                          <a:latin typeface="Times New Roman"/>
                          <a:ea typeface="Times New Roman"/>
                          <a:cs typeface="Times New Roman"/>
                        </a:rPr>
                        <a:t> </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2018-2028</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720">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ii</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Personnel (Administrative)</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HODs</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 </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40">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iii</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Personnel (teaching and research)</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HODs; All Faculty</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2018- 2028</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881">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iv</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Personnel (professional teachers and trainers); Funding</a:t>
                      </a:r>
                      <a:endParaRPr lang="en-US" sz="1000">
                        <a:effectLst/>
                        <a:latin typeface="Calibri"/>
                        <a:ea typeface="Calibri"/>
                        <a:cs typeface="Times New Roman"/>
                      </a:endParaRPr>
                    </a:p>
                    <a:p>
                      <a:pPr marL="0" marR="0">
                        <a:lnSpc>
                          <a:spcPct val="115000"/>
                        </a:lnSpc>
                        <a:spcBef>
                          <a:spcPts val="0"/>
                        </a:spcBef>
                        <a:spcAft>
                          <a:spcPts val="0"/>
                        </a:spcAft>
                      </a:pPr>
                      <a:r>
                        <a:rPr lang="en-US" sz="1100">
                          <a:effectLst/>
                          <a:latin typeface="Times New Roman"/>
                          <a:ea typeface="Times New Roman"/>
                          <a:cs typeface="Times New Roman"/>
                        </a:rPr>
                        <a:t>(building, training, etc.)</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VC;</a:t>
                      </a:r>
                      <a:endParaRPr lang="en-US" sz="1000">
                        <a:effectLst/>
                        <a:latin typeface="Calibri"/>
                        <a:ea typeface="Calibri"/>
                        <a:cs typeface="Times New Roman"/>
                      </a:endParaRPr>
                    </a:p>
                    <a:p>
                      <a:pPr marL="0" marR="0">
                        <a:lnSpc>
                          <a:spcPct val="115000"/>
                        </a:lnSpc>
                        <a:spcBef>
                          <a:spcPts val="0"/>
                        </a:spcBef>
                        <a:spcAft>
                          <a:spcPts val="0"/>
                        </a:spcAft>
                      </a:pPr>
                      <a:r>
                        <a:rPr lang="en-US" sz="1100">
                          <a:effectLst/>
                          <a:latin typeface="Times New Roman"/>
                          <a:ea typeface="Times New Roman"/>
                          <a:cs typeface="Times New Roman"/>
                        </a:rPr>
                        <a:t>Registrar; </a:t>
                      </a:r>
                      <a:endParaRPr lang="en-US" sz="1000">
                        <a:effectLst/>
                        <a:latin typeface="Calibri"/>
                        <a:ea typeface="Calibri"/>
                        <a:cs typeface="Times New Roman"/>
                      </a:endParaRPr>
                    </a:p>
                    <a:p>
                      <a:pPr marL="0" marR="0">
                        <a:lnSpc>
                          <a:spcPct val="115000"/>
                        </a:lnSpc>
                        <a:spcBef>
                          <a:spcPts val="0"/>
                        </a:spcBef>
                        <a:spcAft>
                          <a:spcPts val="0"/>
                        </a:spcAft>
                      </a:pPr>
                      <a:r>
                        <a:rPr lang="en-US" sz="1100">
                          <a:effectLst/>
                          <a:latin typeface="Times New Roman"/>
                          <a:ea typeface="Times New Roman"/>
                          <a:cs typeface="Times New Roman"/>
                        </a:rPr>
                        <a:t>DPPD</a:t>
                      </a:r>
                      <a:endParaRPr lang="en-US" sz="1000">
                        <a:effectLst/>
                        <a:latin typeface="Calibri"/>
                        <a:ea typeface="Calibri"/>
                        <a:cs typeface="Times New Roman"/>
                      </a:endParaRPr>
                    </a:p>
                    <a:p>
                      <a:pPr marL="0" marR="0" algn="ctr">
                        <a:lnSpc>
                          <a:spcPct val="115000"/>
                        </a:lnSpc>
                        <a:spcBef>
                          <a:spcPts val="0"/>
                        </a:spcBef>
                        <a:spcAft>
                          <a:spcPts val="0"/>
                        </a:spcAft>
                      </a:pPr>
                      <a:r>
                        <a:rPr lang="en-US" sz="1100">
                          <a:effectLst/>
                          <a:latin typeface="Times New Roman"/>
                          <a:ea typeface="Times New Roman"/>
                          <a:cs typeface="Times New Roman"/>
                        </a:rPr>
                        <a:t> </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2018- 2028</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40">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v</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Personnel (Administrative)</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DQAS; DAPU</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2018- 2028</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440">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vi</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Funding (scholarship)</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Dean, SPS; HODs</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2018- 2028</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881">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vii</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Personnel (Administrative, teaching);</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Times New Roman"/>
                          <a:cs typeface="Times New Roman"/>
                        </a:rPr>
                        <a:t>Registrar; Dean, SPS; HODs</a:t>
                      </a:r>
                      <a:endParaRPr lang="en-US" sz="1000">
                        <a:effectLst/>
                        <a:latin typeface="Calibri"/>
                        <a:ea typeface="Calibri"/>
                        <a:cs typeface="Times New Roman"/>
                      </a:endParaRPr>
                    </a:p>
                    <a:p>
                      <a:pPr marL="0" marR="0">
                        <a:lnSpc>
                          <a:spcPct val="115000"/>
                        </a:lnSpc>
                        <a:spcBef>
                          <a:spcPts val="0"/>
                        </a:spcBef>
                        <a:spcAft>
                          <a:spcPts val="0"/>
                        </a:spcAft>
                      </a:pPr>
                      <a:r>
                        <a:rPr lang="en-US" sz="1100">
                          <a:effectLst/>
                          <a:latin typeface="Times New Roman"/>
                          <a:ea typeface="Times New Roman"/>
                          <a:cs typeface="Times New Roman"/>
                        </a:rPr>
                        <a:t> </a:t>
                      </a:r>
                      <a:endParaRPr lang="en-US" sz="100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Times New Roman"/>
                          <a:ea typeface="Times New Roman"/>
                          <a:cs typeface="Times New Roman"/>
                        </a:rPr>
                        <a:t>2018- 2028</a:t>
                      </a:r>
                      <a:endParaRPr lang="en-US" sz="1000" dirty="0">
                        <a:effectLst/>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92302139"/>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Recommendations</a:t>
            </a:r>
            <a:endParaRPr lang="en-US" sz="36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algn="just"/>
            <a:r>
              <a:rPr lang="en-US" sz="2800" dirty="0" smtClean="0"/>
              <a:t>Encourage </a:t>
            </a:r>
            <a:r>
              <a:rPr lang="en-US" sz="2800" dirty="0"/>
              <a:t>faculty to focus on only SCOPUS-indexed publications in high percentile range with a target of 1000 publications per year beginning from 2018.</a:t>
            </a:r>
          </a:p>
          <a:p>
            <a:pPr algn="just"/>
            <a:r>
              <a:rPr lang="en-US" sz="2800" dirty="0"/>
              <a:t>E</a:t>
            </a:r>
            <a:r>
              <a:rPr lang="en-US" sz="2800" dirty="0" smtClean="0"/>
              <a:t>ncourage </a:t>
            </a:r>
            <a:r>
              <a:rPr lang="en-US" sz="2800" dirty="0"/>
              <a:t>faculty to generate SCOPUS-listed patents for their inventions and innovations.</a:t>
            </a:r>
          </a:p>
          <a:p>
            <a:pPr algn="just"/>
            <a:r>
              <a:rPr lang="en-US" sz="2800" dirty="0"/>
              <a:t>E</a:t>
            </a:r>
            <a:r>
              <a:rPr lang="en-US" sz="2800" dirty="0" smtClean="0"/>
              <a:t>ncourage </a:t>
            </a:r>
            <a:r>
              <a:rPr lang="en-US" sz="2800" dirty="0"/>
              <a:t>faculty to compete and attract international grants for research.</a:t>
            </a:r>
          </a:p>
          <a:p>
            <a:pPr algn="just"/>
            <a:r>
              <a:rPr lang="en-US" sz="2800" dirty="0"/>
              <a:t>R</a:t>
            </a:r>
            <a:r>
              <a:rPr lang="en-US" sz="2800" dirty="0" smtClean="0"/>
              <a:t>ecruit </a:t>
            </a:r>
            <a:r>
              <a:rPr lang="en-US" sz="2800" dirty="0"/>
              <a:t>high </a:t>
            </a:r>
            <a:r>
              <a:rPr lang="en-US" sz="2800" dirty="0" err="1"/>
              <a:t>calibre</a:t>
            </a:r>
            <a:r>
              <a:rPr lang="en-US" sz="2800" dirty="0"/>
              <a:t> researchers both locally and internationally with track records of winning external research grants.</a:t>
            </a:r>
          </a:p>
          <a:p>
            <a:pPr algn="just"/>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34</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sz="3600" b="1" dirty="0">
                <a:solidFill>
                  <a:srgbClr val="FF0000"/>
                </a:solidFill>
              </a:rPr>
              <a:t/>
            </a:r>
            <a:br>
              <a:rPr lang="en-US" sz="3600" b="1" dirty="0">
                <a:solidFill>
                  <a:srgbClr val="FF0000"/>
                </a:solidFill>
              </a:rPr>
            </a:br>
            <a:r>
              <a:rPr lang="en-US" sz="3600" b="1" dirty="0" smtClean="0">
                <a:solidFill>
                  <a:srgbClr val="FF0000"/>
                </a:solidFill>
              </a:rPr>
              <a:t>Recommendations (cont.)</a:t>
            </a:r>
            <a:endParaRPr lang="en-US" sz="3600" b="1" dirty="0">
              <a:solidFill>
                <a:srgbClr val="FF0000"/>
              </a:solidFill>
            </a:endParaRPr>
          </a:p>
        </p:txBody>
      </p:sp>
      <p:sp>
        <p:nvSpPr>
          <p:cNvPr id="3" name="Content Placeholder 2"/>
          <p:cNvSpPr>
            <a:spLocks noGrp="1"/>
          </p:cNvSpPr>
          <p:nvPr>
            <p:ph idx="1"/>
          </p:nvPr>
        </p:nvSpPr>
        <p:spPr>
          <a:xfrm>
            <a:off x="228600" y="1219200"/>
            <a:ext cx="8763000" cy="5791200"/>
          </a:xfrm>
        </p:spPr>
        <p:txBody>
          <a:bodyPr/>
          <a:lstStyle/>
          <a:p>
            <a:pPr algn="just"/>
            <a:r>
              <a:rPr lang="en-US" sz="2750" dirty="0" smtClean="0"/>
              <a:t>Create </a:t>
            </a:r>
            <a:r>
              <a:rPr lang="en-US" sz="2750" dirty="0"/>
              <a:t>three (3) career tracks for faculty including Research, Research/Teaching and Teaching to harness their peculiar strengths and boost research </a:t>
            </a:r>
            <a:r>
              <a:rPr lang="en-US" sz="2750" dirty="0" smtClean="0"/>
              <a:t>and </a:t>
            </a:r>
            <a:r>
              <a:rPr lang="en-US" sz="2750" dirty="0"/>
              <a:t>teaching quality. </a:t>
            </a:r>
            <a:endParaRPr lang="en-US" sz="2750" dirty="0" smtClean="0"/>
          </a:p>
          <a:p>
            <a:pPr algn="just"/>
            <a:r>
              <a:rPr lang="en-US" sz="2750" dirty="0" smtClean="0"/>
              <a:t>Exceptional </a:t>
            </a:r>
            <a:r>
              <a:rPr lang="en-US" sz="2750" dirty="0"/>
              <a:t>faculty with track record of research productivity should be encouraged to pioneer the Research </a:t>
            </a:r>
            <a:r>
              <a:rPr lang="en-US" sz="2750" dirty="0" smtClean="0"/>
              <a:t>track which shall </a:t>
            </a:r>
            <a:r>
              <a:rPr lang="en-US" sz="2750" dirty="0"/>
              <a:t>have an increment </a:t>
            </a:r>
            <a:r>
              <a:rPr lang="en-US" sz="2750" dirty="0" smtClean="0"/>
              <a:t>in their pay structure</a:t>
            </a:r>
            <a:r>
              <a:rPr lang="en-US" sz="2750" dirty="0"/>
              <a:t>.</a:t>
            </a:r>
            <a:endParaRPr lang="en-US" sz="2750" dirty="0" smtClean="0"/>
          </a:p>
          <a:p>
            <a:pPr algn="just"/>
            <a:r>
              <a:rPr lang="en-US" sz="2750" dirty="0"/>
              <a:t>R</a:t>
            </a:r>
            <a:r>
              <a:rPr lang="en-US" sz="2750" dirty="0" smtClean="0"/>
              <a:t>egularly </a:t>
            </a:r>
            <a:r>
              <a:rPr lang="en-US" sz="2750" dirty="0"/>
              <a:t>upgrade laboratories and related infrastructure to international standards</a:t>
            </a:r>
            <a:r>
              <a:rPr lang="en-US" sz="2750" dirty="0" smtClean="0"/>
              <a:t>.</a:t>
            </a:r>
          </a:p>
          <a:p>
            <a:pPr lvl="0" algn="just"/>
            <a:r>
              <a:rPr lang="en-US" sz="2750" dirty="0">
                <a:solidFill>
                  <a:prstClr val="black"/>
                </a:solidFill>
              </a:rPr>
              <a:t>Create research accounts for all faculty based on research productivity to boost research-related activities and reputation.</a:t>
            </a:r>
          </a:p>
          <a:p>
            <a:pPr algn="just"/>
            <a:endParaRPr lang="en-US" sz="2800"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35</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Recommendations (cont.)</a:t>
            </a:r>
            <a:endParaRPr lang="en-US" sz="36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pPr lvl="0" algn="just"/>
            <a:r>
              <a:rPr lang="en-US" sz="2800" dirty="0" smtClean="0">
                <a:solidFill>
                  <a:prstClr val="black"/>
                </a:solidFill>
              </a:rPr>
              <a:t>Continue </a:t>
            </a:r>
            <a:r>
              <a:rPr lang="en-US" sz="2800" dirty="0">
                <a:solidFill>
                  <a:prstClr val="black"/>
                </a:solidFill>
              </a:rPr>
              <a:t>to encourage staff to go on research leave including postdoctoral fellowships; sabbatical and visiting fellowships with pay so as to achieve the goals on research, international profile, reputation and collaboration. Such faculty may be mandated to produce at least three (3) SCOPUS-indexed publications per annum for the period of the leave.</a:t>
            </a:r>
          </a:p>
          <a:p>
            <a:pPr lvl="0" algn="just"/>
            <a:r>
              <a:rPr lang="en-US" sz="2800" dirty="0">
                <a:solidFill>
                  <a:prstClr val="black"/>
                </a:solidFill>
              </a:rPr>
              <a:t>Establish a grants management office and engage trained personnel who are experienced in managing and packaging grant applications to provide training, information and support for faculty</a:t>
            </a:r>
            <a:r>
              <a:rPr lang="en-US" sz="2800" dirty="0" smtClean="0">
                <a:solidFill>
                  <a:prstClr val="black"/>
                </a:solidFill>
              </a:rPr>
              <a:t>.</a:t>
            </a:r>
            <a:endParaRPr lang="en-US" sz="2800" dirty="0">
              <a:solidFill>
                <a:prstClr val="black"/>
              </a:solidFill>
            </a:endParaRP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36</a:t>
            </a:fld>
            <a:endParaRPr lang="en-GB" dirty="0"/>
          </a:p>
        </p:txBody>
      </p:sp>
    </p:spTree>
    <p:extLst>
      <p:ext uri="{BB962C8B-B14F-4D97-AF65-F5344CB8AC3E}">
        <p14:creationId xmlns:p14="http://schemas.microsoft.com/office/powerpoint/2010/main" val="993943011"/>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Recommendations (cont.)</a:t>
            </a:r>
            <a:endParaRPr lang="en-US" sz="3600" b="1" dirty="0">
              <a:solidFill>
                <a:srgbClr val="FF0000"/>
              </a:solidFill>
            </a:endParaRPr>
          </a:p>
        </p:txBody>
      </p:sp>
      <p:sp>
        <p:nvSpPr>
          <p:cNvPr id="3" name="Content Placeholder 2"/>
          <p:cNvSpPr>
            <a:spLocks noGrp="1"/>
          </p:cNvSpPr>
          <p:nvPr>
            <p:ph idx="1"/>
          </p:nvPr>
        </p:nvSpPr>
        <p:spPr>
          <a:xfrm>
            <a:off x="457200" y="1219200"/>
            <a:ext cx="8229600" cy="5029200"/>
          </a:xfrm>
        </p:spPr>
        <p:txBody>
          <a:bodyPr/>
          <a:lstStyle/>
          <a:p>
            <a:pPr lvl="0" algn="just"/>
            <a:r>
              <a:rPr lang="en-US" sz="2700" dirty="0">
                <a:solidFill>
                  <a:prstClr val="black"/>
                </a:solidFill>
              </a:rPr>
              <a:t>Create research accounts for all faculty based on research productivity to boost </a:t>
            </a:r>
            <a:r>
              <a:rPr lang="en-US" sz="2700" dirty="0" smtClean="0">
                <a:solidFill>
                  <a:prstClr val="black"/>
                </a:solidFill>
              </a:rPr>
              <a:t>research</a:t>
            </a:r>
          </a:p>
          <a:p>
            <a:pPr lvl="0" algn="just"/>
            <a:r>
              <a:rPr lang="en-US" sz="2700" dirty="0" smtClean="0">
                <a:solidFill>
                  <a:prstClr val="black"/>
                </a:solidFill>
              </a:rPr>
              <a:t>Increase </a:t>
            </a:r>
            <a:r>
              <a:rPr lang="en-US" sz="2700" dirty="0">
                <a:solidFill>
                  <a:prstClr val="black"/>
                </a:solidFill>
              </a:rPr>
              <a:t>postgraduate students’ admission </a:t>
            </a:r>
            <a:r>
              <a:rPr lang="en-US" sz="2700" dirty="0" smtClean="0">
                <a:solidFill>
                  <a:prstClr val="black"/>
                </a:solidFill>
              </a:rPr>
              <a:t>and to </a:t>
            </a:r>
            <a:r>
              <a:rPr lang="en-US" sz="2700" dirty="0">
                <a:solidFill>
                  <a:prstClr val="black"/>
                </a:solidFill>
              </a:rPr>
              <a:t>increase research productivity.</a:t>
            </a:r>
          </a:p>
          <a:p>
            <a:pPr lvl="0" algn="just"/>
            <a:r>
              <a:rPr lang="en-US" sz="2700" dirty="0">
                <a:solidFill>
                  <a:prstClr val="black"/>
                </a:solidFill>
              </a:rPr>
              <a:t>Establish a foundation with a board of trustees and engage professional personnel to identify potential partners and donors </a:t>
            </a:r>
            <a:r>
              <a:rPr lang="en-US" sz="2700" dirty="0" smtClean="0">
                <a:solidFill>
                  <a:prstClr val="black"/>
                </a:solidFill>
              </a:rPr>
              <a:t>to supporting research. </a:t>
            </a:r>
            <a:endParaRPr lang="en-US" sz="2700" dirty="0">
              <a:solidFill>
                <a:prstClr val="black"/>
              </a:solidFill>
            </a:endParaRPr>
          </a:p>
          <a:p>
            <a:pPr lvl="0" algn="just"/>
            <a:r>
              <a:rPr lang="en-US" sz="2700" dirty="0">
                <a:solidFill>
                  <a:prstClr val="black"/>
                </a:solidFill>
              </a:rPr>
              <a:t>Standardize career tracks for non-teaching staff; </a:t>
            </a:r>
            <a:r>
              <a:rPr lang="en-US" sz="2700" dirty="0" smtClean="0">
                <a:solidFill>
                  <a:prstClr val="black"/>
                </a:solidFill>
              </a:rPr>
              <a:t>and develop </a:t>
            </a:r>
            <a:r>
              <a:rPr lang="en-US" sz="2700" dirty="0">
                <a:solidFill>
                  <a:prstClr val="black"/>
                </a:solidFill>
              </a:rPr>
              <a:t>standard promotion criteria for </a:t>
            </a:r>
            <a:r>
              <a:rPr lang="en-US" sz="2700" dirty="0" smtClean="0">
                <a:solidFill>
                  <a:prstClr val="black"/>
                </a:solidFill>
              </a:rPr>
              <a:t>them</a:t>
            </a:r>
          </a:p>
          <a:p>
            <a:pPr lvl="0" algn="just"/>
            <a:r>
              <a:rPr lang="en-US" sz="2700" dirty="0">
                <a:solidFill>
                  <a:prstClr val="black"/>
                </a:solidFill>
              </a:rPr>
              <a:t>Establish a strategic planning and implementation office and engage professional personnel trained in strategic management to revise, update and monitor implementation the strategic plan. </a:t>
            </a:r>
          </a:p>
          <a:p>
            <a:pPr marL="0" lvl="0" indent="0" algn="just">
              <a:buNone/>
            </a:pPr>
            <a:endParaRPr lang="en-US" sz="2800" dirty="0" smtClean="0">
              <a:solidFill>
                <a:prstClr val="black"/>
              </a:solidFill>
            </a:endParaRPr>
          </a:p>
          <a:p>
            <a:pPr lvl="0" algn="just"/>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37</a:t>
            </a:fld>
            <a:endParaRPr lang="en-GB" dirty="0"/>
          </a:p>
        </p:txBody>
      </p:sp>
    </p:spTree>
    <p:extLst>
      <p:ext uri="{BB962C8B-B14F-4D97-AF65-F5344CB8AC3E}">
        <p14:creationId xmlns:p14="http://schemas.microsoft.com/office/powerpoint/2010/main" val="808727253"/>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Conclusion &amp; Appreciation</a:t>
            </a:r>
            <a:endParaRPr lang="en-US" sz="3600" b="1" dirty="0">
              <a:solidFill>
                <a:srgbClr val="FF0000"/>
              </a:solidFill>
            </a:endParaRPr>
          </a:p>
        </p:txBody>
      </p:sp>
      <p:sp>
        <p:nvSpPr>
          <p:cNvPr id="3" name="Content Placeholder 2"/>
          <p:cNvSpPr>
            <a:spLocks noGrp="1"/>
          </p:cNvSpPr>
          <p:nvPr>
            <p:ph idx="1"/>
          </p:nvPr>
        </p:nvSpPr>
        <p:spPr>
          <a:xfrm>
            <a:off x="457200" y="1219200"/>
            <a:ext cx="8229600" cy="5029200"/>
          </a:xfrm>
        </p:spPr>
        <p:txBody>
          <a:bodyPr/>
          <a:lstStyle/>
          <a:p>
            <a:pPr lvl="0" algn="just"/>
            <a:r>
              <a:rPr lang="en-US" sz="2700" dirty="0" smtClean="0">
                <a:solidFill>
                  <a:prstClr val="black"/>
                </a:solidFill>
              </a:rPr>
              <a:t>Document is a roadmap that will help guide our activities as a University to achieve our set goals</a:t>
            </a:r>
          </a:p>
          <a:p>
            <a:pPr lvl="0" algn="just"/>
            <a:r>
              <a:rPr lang="en-US" sz="2700" dirty="0" smtClean="0">
                <a:solidFill>
                  <a:prstClr val="black"/>
                </a:solidFill>
              </a:rPr>
              <a:t>It’s a dynamic document that can accommodate fresh ideas </a:t>
            </a:r>
          </a:p>
          <a:p>
            <a:pPr lvl="0" algn="just"/>
            <a:r>
              <a:rPr lang="en-US" sz="2700" dirty="0" smtClean="0">
                <a:solidFill>
                  <a:prstClr val="black"/>
                </a:solidFill>
              </a:rPr>
              <a:t>Every stakeholder including management, faculty, staff and students are encourage to embrace the document</a:t>
            </a:r>
          </a:p>
          <a:p>
            <a:pPr lvl="0" algn="just"/>
            <a:r>
              <a:rPr lang="en-US" sz="2700" dirty="0" smtClean="0">
                <a:solidFill>
                  <a:prstClr val="black"/>
                </a:solidFill>
              </a:rPr>
              <a:t>I appreciate the management team led by the Vice Chancellor for their critical inputs </a:t>
            </a:r>
          </a:p>
          <a:p>
            <a:pPr lvl="0" algn="just"/>
            <a:r>
              <a:rPr lang="en-US" sz="2700" dirty="0" smtClean="0">
                <a:solidFill>
                  <a:prstClr val="black"/>
                </a:solidFill>
              </a:rPr>
              <a:t>I appreciate all the committee members (past &amp; present) and working groups for their efforts in generating this document</a:t>
            </a:r>
          </a:p>
          <a:p>
            <a:pPr lvl="0" algn="just"/>
            <a:endParaRPr lang="en-US"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38</a:t>
            </a:fld>
            <a:endParaRPr lang="en-GB" dirty="0"/>
          </a:p>
        </p:txBody>
      </p:sp>
    </p:spTree>
    <p:extLst>
      <p:ext uri="{BB962C8B-B14F-4D97-AF65-F5344CB8AC3E}">
        <p14:creationId xmlns:p14="http://schemas.microsoft.com/office/powerpoint/2010/main" val="1502153798"/>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904999"/>
          </a:xfrm>
        </p:spPr>
        <p:txBody>
          <a:bodyPr/>
          <a:lstStyle/>
          <a:p>
            <a:r>
              <a:rPr lang="en-US" sz="4800" b="1" dirty="0" err="1" smtClean="0">
                <a:solidFill>
                  <a:srgbClr val="FF0000"/>
                </a:solidFill>
              </a:rPr>
              <a:t>Ndewo</a:t>
            </a:r>
            <a:r>
              <a:rPr lang="en-US" sz="4800" b="1" dirty="0" smtClean="0">
                <a:solidFill>
                  <a:srgbClr val="FF0000"/>
                </a:solidFill>
              </a:rPr>
              <a:t>!</a:t>
            </a:r>
            <a:endParaRPr lang="en-US" sz="4800" b="1" dirty="0">
              <a:solidFill>
                <a:srgbClr val="FF0000"/>
              </a:solidFill>
            </a:endParaRPr>
          </a:p>
        </p:txBody>
      </p:sp>
      <p:sp>
        <p:nvSpPr>
          <p:cNvPr id="3" name="Subtitle 2"/>
          <p:cNvSpPr>
            <a:spLocks noGrp="1"/>
          </p:cNvSpPr>
          <p:nvPr>
            <p:ph type="subTitle" idx="1"/>
          </p:nvPr>
        </p:nvSpPr>
        <p:spPr>
          <a:xfrm>
            <a:off x="1371600" y="3429000"/>
            <a:ext cx="6400800" cy="2209800"/>
          </a:xfrm>
        </p:spPr>
        <p:txBody>
          <a:bodyPr/>
          <a:lstStyle/>
          <a:p>
            <a:r>
              <a:rPr lang="en-US" sz="6000" b="1" dirty="0" smtClean="0">
                <a:solidFill>
                  <a:schemeClr val="accent1"/>
                </a:solidFill>
              </a:rPr>
              <a:t>Q</a:t>
            </a:r>
            <a:r>
              <a:rPr lang="en-US" sz="6000" b="1" dirty="0" smtClean="0">
                <a:solidFill>
                  <a:srgbClr val="FF0000"/>
                </a:solidFill>
              </a:rPr>
              <a:t>/</a:t>
            </a:r>
            <a:r>
              <a:rPr lang="en-US" sz="6000" b="1" dirty="0" smtClean="0">
                <a:solidFill>
                  <a:srgbClr val="FFC000"/>
                </a:solidFill>
              </a:rPr>
              <a:t>A</a:t>
            </a:r>
            <a:endParaRPr lang="en-US" sz="6000" b="1" dirty="0">
              <a:solidFill>
                <a:srgbClr val="FFC000"/>
              </a:solidFill>
            </a:endParaRPr>
          </a:p>
        </p:txBody>
      </p:sp>
      <p:sp>
        <p:nvSpPr>
          <p:cNvPr id="4" name="Slide Number Placeholder 3"/>
          <p:cNvSpPr>
            <a:spLocks noGrp="1"/>
          </p:cNvSpPr>
          <p:nvPr>
            <p:ph type="sldNum" sz="quarter" idx="12"/>
          </p:nvPr>
        </p:nvSpPr>
        <p:spPr/>
        <p:txBody>
          <a:bodyPr/>
          <a:lstStyle/>
          <a:p>
            <a:pPr>
              <a:defRPr/>
            </a:pPr>
            <a:fld id="{5F52EBAA-3C29-4A94-81AA-D79468E98FFB}" type="slidenum">
              <a:rPr lang="en-GB" smtClean="0"/>
              <a:pPr>
                <a:defRPr/>
              </a:pPr>
              <a:t>39</a:t>
            </a:fld>
            <a:endParaRPr lang="en-GB" dirty="0"/>
          </a:p>
        </p:txBody>
      </p:sp>
    </p:spTree>
    <p:extLst>
      <p:ext uri="{BB962C8B-B14F-4D97-AF65-F5344CB8AC3E}">
        <p14:creationId xmlns:p14="http://schemas.microsoft.com/office/powerpoint/2010/main" val="1225110738"/>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Need for a Strategic plan</a:t>
            </a:r>
            <a:endParaRPr lang="en-US" sz="3600"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pPr algn="just"/>
            <a:r>
              <a:rPr lang="en-US" sz="3000" dirty="0"/>
              <a:t>Strategic </a:t>
            </a:r>
            <a:r>
              <a:rPr lang="en-US" sz="3000" dirty="0" smtClean="0"/>
              <a:t>plan is used to:</a:t>
            </a:r>
          </a:p>
          <a:p>
            <a:pPr algn="just">
              <a:buFontTx/>
              <a:buChar char="-"/>
            </a:pPr>
            <a:r>
              <a:rPr lang="en-US" sz="3000" dirty="0" smtClean="0"/>
              <a:t>set priorities</a:t>
            </a:r>
          </a:p>
          <a:p>
            <a:pPr algn="just">
              <a:buFontTx/>
              <a:buChar char="-"/>
            </a:pPr>
            <a:r>
              <a:rPr lang="en-US" sz="3000" dirty="0" smtClean="0"/>
              <a:t>focus </a:t>
            </a:r>
            <a:r>
              <a:rPr lang="en-US" sz="3000" dirty="0"/>
              <a:t>energy and </a:t>
            </a:r>
            <a:r>
              <a:rPr lang="en-US" sz="3000" dirty="0" smtClean="0"/>
              <a:t>resources</a:t>
            </a:r>
          </a:p>
          <a:p>
            <a:pPr algn="just">
              <a:buFontTx/>
              <a:buChar char="-"/>
            </a:pPr>
            <a:r>
              <a:rPr lang="en-US" sz="3000" dirty="0" smtClean="0"/>
              <a:t>strengthen operations</a:t>
            </a:r>
          </a:p>
          <a:p>
            <a:pPr algn="just">
              <a:buFontTx/>
              <a:buChar char="-"/>
            </a:pPr>
            <a:r>
              <a:rPr lang="en-US" sz="3000" dirty="0" smtClean="0"/>
              <a:t>ensure </a:t>
            </a:r>
            <a:r>
              <a:rPr lang="en-US" sz="3000" dirty="0"/>
              <a:t>that employees and other stakeholders are working toward common </a:t>
            </a:r>
            <a:r>
              <a:rPr lang="en-US" sz="3000" dirty="0" smtClean="0"/>
              <a:t>goals</a:t>
            </a:r>
          </a:p>
          <a:p>
            <a:pPr algn="just">
              <a:buFontTx/>
              <a:buChar char="-"/>
            </a:pPr>
            <a:r>
              <a:rPr lang="en-US" sz="3000" dirty="0" smtClean="0"/>
              <a:t>establish </a:t>
            </a:r>
            <a:r>
              <a:rPr lang="en-US" sz="3000" dirty="0"/>
              <a:t>agreement around intended </a:t>
            </a:r>
            <a:r>
              <a:rPr lang="en-US" sz="3000" dirty="0" smtClean="0"/>
              <a:t>outcomes</a:t>
            </a:r>
          </a:p>
          <a:p>
            <a:pPr algn="just">
              <a:buFontTx/>
              <a:buChar char="-"/>
            </a:pPr>
            <a:r>
              <a:rPr lang="en-US" sz="3000" dirty="0" smtClean="0"/>
              <a:t>assess </a:t>
            </a:r>
            <a:r>
              <a:rPr lang="en-US" sz="3000" dirty="0"/>
              <a:t>and adjust </a:t>
            </a:r>
            <a:r>
              <a:rPr lang="en-US" sz="3000" dirty="0" smtClean="0"/>
              <a:t>organization's </a:t>
            </a:r>
            <a:r>
              <a:rPr lang="en-US" sz="3000" dirty="0"/>
              <a:t>direction </a:t>
            </a:r>
            <a:r>
              <a:rPr lang="en-US" sz="3000" dirty="0" smtClean="0"/>
              <a:t>as need arises</a:t>
            </a: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4</a:t>
            </a:fld>
            <a:endParaRPr lang="en-GB" dirty="0"/>
          </a:p>
        </p:txBody>
      </p:sp>
    </p:spTree>
    <p:extLst>
      <p:ext uri="{BB962C8B-B14F-4D97-AF65-F5344CB8AC3E}">
        <p14:creationId xmlns:p14="http://schemas.microsoft.com/office/powerpoint/2010/main" val="364747310"/>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CU Strategic Plan: History &amp; Process </a:t>
            </a:r>
            <a:endParaRPr lang="en-US" sz="3600" b="1" dirty="0">
              <a:solidFill>
                <a:srgbClr val="FF0000"/>
              </a:solidFill>
            </a:endParaRPr>
          </a:p>
        </p:txBody>
      </p:sp>
      <p:sp>
        <p:nvSpPr>
          <p:cNvPr id="3" name="Content Placeholder 2"/>
          <p:cNvSpPr>
            <a:spLocks noGrp="1"/>
          </p:cNvSpPr>
          <p:nvPr>
            <p:ph idx="1"/>
          </p:nvPr>
        </p:nvSpPr>
        <p:spPr>
          <a:xfrm>
            <a:off x="457200" y="1219200"/>
            <a:ext cx="8229600" cy="5410200"/>
          </a:xfrm>
        </p:spPr>
        <p:txBody>
          <a:bodyPr/>
          <a:lstStyle/>
          <a:p>
            <a:pPr algn="just"/>
            <a:r>
              <a:rPr lang="en-US" sz="2800" dirty="0"/>
              <a:t>F</a:t>
            </a:r>
            <a:r>
              <a:rPr lang="en-US" sz="2800" dirty="0" smtClean="0"/>
              <a:t>irst Strategic Plan (2010-2014) was written in 2010 </a:t>
            </a:r>
            <a:r>
              <a:rPr lang="en-US" sz="2800" dirty="0"/>
              <a:t>and revised in 2011 </a:t>
            </a:r>
            <a:r>
              <a:rPr lang="en-US" sz="2800" dirty="0" smtClean="0"/>
              <a:t>by: Prof. </a:t>
            </a:r>
            <a:r>
              <a:rPr lang="en-US" sz="2800" dirty="0" err="1" smtClean="0"/>
              <a:t>Adeyemi</a:t>
            </a:r>
            <a:r>
              <a:rPr lang="en-US" sz="2800" dirty="0" smtClean="0"/>
              <a:t> , Prof., </a:t>
            </a:r>
            <a:r>
              <a:rPr lang="en-US" sz="2800" dirty="0" err="1" smtClean="0"/>
              <a:t>Adefila</a:t>
            </a:r>
            <a:r>
              <a:rPr lang="en-US" sz="2800" dirty="0" smtClean="0"/>
              <a:t>, Prof</a:t>
            </a:r>
            <a:r>
              <a:rPr lang="en-US" sz="2800" dirty="0"/>
              <a:t>. </a:t>
            </a:r>
            <a:r>
              <a:rPr lang="en-US" sz="2800" dirty="0" smtClean="0"/>
              <a:t>Ayo, Prof</a:t>
            </a:r>
            <a:r>
              <a:rPr lang="en-US" sz="2800" dirty="0"/>
              <a:t>. </a:t>
            </a:r>
            <a:r>
              <a:rPr lang="en-US" sz="2800" dirty="0" err="1" smtClean="0"/>
              <a:t>Echeme</a:t>
            </a:r>
            <a:r>
              <a:rPr lang="en-US" sz="2800" dirty="0" smtClean="0"/>
              <a:t>, Prof</a:t>
            </a:r>
            <a:r>
              <a:rPr lang="en-US" sz="2800" dirty="0"/>
              <a:t>. </a:t>
            </a:r>
            <a:r>
              <a:rPr lang="en-US" sz="2800" dirty="0" err="1" smtClean="0"/>
              <a:t>Fadayomi</a:t>
            </a:r>
            <a:r>
              <a:rPr lang="en-US" sz="2800" dirty="0" smtClean="0"/>
              <a:t>, Dr</a:t>
            </a:r>
            <a:r>
              <a:rPr lang="en-US" sz="2800" dirty="0"/>
              <a:t>. P. A. </a:t>
            </a:r>
            <a:r>
              <a:rPr lang="en-US" sz="2800" dirty="0" err="1" smtClean="0"/>
              <a:t>Edewor</a:t>
            </a:r>
            <a:r>
              <a:rPr lang="en-US" sz="2800" dirty="0" smtClean="0"/>
              <a:t>, Dr. </a:t>
            </a:r>
            <a:r>
              <a:rPr lang="en-US" sz="2800" dirty="0" err="1" smtClean="0"/>
              <a:t>Ogunrionla</a:t>
            </a:r>
            <a:r>
              <a:rPr lang="en-US" sz="2800" dirty="0" smtClean="0"/>
              <a:t> &amp; Mr</a:t>
            </a:r>
            <a:r>
              <a:rPr lang="en-US" sz="2800" dirty="0"/>
              <a:t>.  </a:t>
            </a:r>
            <a:r>
              <a:rPr lang="en-US" sz="2800" dirty="0" err="1" smtClean="0"/>
              <a:t>Ogbeide</a:t>
            </a:r>
            <a:endParaRPr lang="en-US" sz="2800" dirty="0" smtClean="0"/>
          </a:p>
          <a:p>
            <a:pPr algn="just"/>
            <a:r>
              <a:rPr lang="en-US" sz="2800" dirty="0" smtClean="0"/>
              <a:t>Vision 10:2022 generated need for a revised and concise Strategic Plan</a:t>
            </a:r>
          </a:p>
          <a:p>
            <a:pPr algn="just"/>
            <a:r>
              <a:rPr lang="en-US" sz="2800" dirty="0" smtClean="0"/>
              <a:t>A </a:t>
            </a:r>
            <a:r>
              <a:rPr lang="en-US" sz="2800" dirty="0"/>
              <a:t>concise </a:t>
            </a:r>
            <a:r>
              <a:rPr lang="en-US" sz="2800" dirty="0" smtClean="0"/>
              <a:t>plan </a:t>
            </a:r>
            <a:r>
              <a:rPr lang="en-US" sz="2800" dirty="0"/>
              <a:t>(2014-2019</a:t>
            </a:r>
            <a:r>
              <a:rPr lang="en-US" sz="2800" dirty="0" smtClean="0"/>
              <a:t>) was written by: Prof C.K Ayo, </a:t>
            </a:r>
            <a:r>
              <a:rPr lang="en-US" sz="2800" dirty="0" err="1" smtClean="0"/>
              <a:t>Dr</a:t>
            </a:r>
            <a:r>
              <a:rPr lang="en-US" sz="2800" dirty="0" smtClean="0"/>
              <a:t> J.O </a:t>
            </a:r>
            <a:r>
              <a:rPr lang="en-US" sz="2800" dirty="0" err="1" smtClean="0"/>
              <a:t>Daramola</a:t>
            </a:r>
            <a:r>
              <a:rPr lang="en-US" sz="2800" dirty="0" smtClean="0"/>
              <a:t>, Dr. H. </a:t>
            </a:r>
            <a:r>
              <a:rPr lang="en-US" sz="2800" dirty="0" err="1" smtClean="0"/>
              <a:t>Okodua</a:t>
            </a:r>
            <a:r>
              <a:rPr lang="en-US" sz="2800" dirty="0" smtClean="0"/>
              <a:t>, Dr. C. </a:t>
            </a:r>
            <a:r>
              <a:rPr lang="en-US" sz="2800" dirty="0" err="1" smtClean="0"/>
              <a:t>Omonhinmin</a:t>
            </a:r>
            <a:r>
              <a:rPr lang="en-US" sz="2800" dirty="0" smtClean="0"/>
              <a:t>, Dr. </a:t>
            </a:r>
            <a:r>
              <a:rPr lang="en-US" sz="2800" dirty="0" err="1" smtClean="0"/>
              <a:t>Iweala</a:t>
            </a:r>
            <a:r>
              <a:rPr lang="en-US" sz="2800" dirty="0" smtClean="0"/>
              <a:t>, &amp; Dr. O. </a:t>
            </a:r>
            <a:r>
              <a:rPr lang="en-US" sz="2800" dirty="0" err="1" smtClean="0"/>
              <a:t>Ibietan</a:t>
            </a:r>
            <a:r>
              <a:rPr lang="en-US" sz="2800" dirty="0" smtClean="0"/>
              <a:t>; and several working groups in CU</a:t>
            </a:r>
          </a:p>
          <a:p>
            <a:pPr algn="just"/>
            <a:r>
              <a:rPr lang="en-US" sz="2800" dirty="0" smtClean="0"/>
              <a:t>The </a:t>
            </a:r>
            <a:r>
              <a:rPr lang="en-US" sz="2800" dirty="0" err="1" smtClean="0"/>
              <a:t>ReCITE</a:t>
            </a:r>
            <a:r>
              <a:rPr lang="en-US" sz="2800" dirty="0" smtClean="0"/>
              <a:t> agenda generated a need to further review the Strategic plan (2014 -2019)</a:t>
            </a:r>
            <a:endParaRPr lang="en-US" sz="2800" dirty="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5</a:t>
            </a:fld>
            <a:endParaRPr lang="en-GB" dirty="0"/>
          </a:p>
        </p:txBody>
      </p:sp>
    </p:spTree>
    <p:extLst>
      <p:ext uri="{BB962C8B-B14F-4D97-AF65-F5344CB8AC3E}">
        <p14:creationId xmlns:p14="http://schemas.microsoft.com/office/powerpoint/2010/main" val="364747310"/>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
            </a:r>
            <a:br>
              <a:rPr lang="en-US" sz="3600" b="1" dirty="0">
                <a:solidFill>
                  <a:srgbClr val="FF0000"/>
                </a:solidFill>
              </a:rPr>
            </a:br>
            <a:r>
              <a:rPr lang="en-US" sz="3500" b="1" dirty="0" smtClean="0">
                <a:solidFill>
                  <a:srgbClr val="FF0000"/>
                </a:solidFill>
              </a:rPr>
              <a:t>CU </a:t>
            </a:r>
            <a:r>
              <a:rPr lang="en-US" sz="3500" b="1" dirty="0">
                <a:solidFill>
                  <a:srgbClr val="FF0000"/>
                </a:solidFill>
              </a:rPr>
              <a:t>Strategic Plan: History &amp; </a:t>
            </a:r>
            <a:r>
              <a:rPr lang="en-US" sz="3500" b="1" dirty="0" smtClean="0">
                <a:solidFill>
                  <a:srgbClr val="FF0000"/>
                </a:solidFill>
              </a:rPr>
              <a:t>Process (cont.)</a:t>
            </a:r>
            <a:endParaRPr lang="en-US" sz="3500" b="1" dirty="0">
              <a:solidFill>
                <a:srgbClr val="FF0000"/>
              </a:solidFill>
            </a:endParaRPr>
          </a:p>
        </p:txBody>
      </p:sp>
      <p:sp>
        <p:nvSpPr>
          <p:cNvPr id="3" name="Content Placeholder 2"/>
          <p:cNvSpPr>
            <a:spLocks noGrp="1"/>
          </p:cNvSpPr>
          <p:nvPr>
            <p:ph idx="1"/>
          </p:nvPr>
        </p:nvSpPr>
        <p:spPr>
          <a:xfrm>
            <a:off x="228600" y="1295400"/>
            <a:ext cx="8610600" cy="4830763"/>
          </a:xfrm>
        </p:spPr>
        <p:txBody>
          <a:bodyPr/>
          <a:lstStyle/>
          <a:p>
            <a:pPr algn="just"/>
            <a:r>
              <a:rPr lang="en-US" sz="2800" dirty="0" smtClean="0"/>
              <a:t>A revised draft </a:t>
            </a:r>
            <a:r>
              <a:rPr lang="en-US" sz="2800" dirty="0"/>
              <a:t>Strategic plan (2018 -2022</a:t>
            </a:r>
            <a:r>
              <a:rPr lang="en-US" sz="2800" dirty="0" smtClean="0"/>
              <a:t>) was written by: Prof. </a:t>
            </a:r>
            <a:r>
              <a:rPr lang="en-US" sz="2800" dirty="0" err="1" smtClean="0"/>
              <a:t>Iweala</a:t>
            </a:r>
            <a:r>
              <a:rPr lang="en-US" sz="2800" dirty="0" smtClean="0"/>
              <a:t>, Prof </a:t>
            </a:r>
            <a:r>
              <a:rPr lang="en-US" sz="2800" dirty="0" err="1" smtClean="0"/>
              <a:t>Omole</a:t>
            </a:r>
            <a:r>
              <a:rPr lang="en-US" sz="2800" dirty="0" smtClean="0"/>
              <a:t>, Prof </a:t>
            </a:r>
            <a:r>
              <a:rPr lang="en-US" sz="2800" dirty="0" err="1" smtClean="0"/>
              <a:t>Ajayi</a:t>
            </a:r>
            <a:r>
              <a:rPr lang="en-US" sz="2800" dirty="0" smtClean="0"/>
              <a:t>, Prof </a:t>
            </a:r>
            <a:r>
              <a:rPr lang="en-US" sz="2800" dirty="0" err="1" smtClean="0"/>
              <a:t>Folarin</a:t>
            </a:r>
            <a:r>
              <a:rPr lang="en-US" sz="2800" dirty="0" smtClean="0"/>
              <a:t>, Dr. </a:t>
            </a:r>
            <a:r>
              <a:rPr lang="en-US" sz="2800" dirty="0" err="1" smtClean="0"/>
              <a:t>Okodua</a:t>
            </a:r>
            <a:r>
              <a:rPr lang="en-US" sz="2800" dirty="0" smtClean="0"/>
              <a:t>, Dr. </a:t>
            </a:r>
            <a:r>
              <a:rPr lang="en-US" sz="2800" dirty="0" err="1" smtClean="0"/>
              <a:t>Osibajo</a:t>
            </a:r>
            <a:r>
              <a:rPr lang="en-US" sz="2800" dirty="0" smtClean="0"/>
              <a:t> &amp; Mr. </a:t>
            </a:r>
            <a:r>
              <a:rPr lang="en-US" sz="2800" dirty="0" err="1" smtClean="0"/>
              <a:t>Ibidoja</a:t>
            </a:r>
            <a:endParaRPr lang="en-US" sz="2800" dirty="0" smtClean="0"/>
          </a:p>
          <a:p>
            <a:pPr algn="just"/>
            <a:r>
              <a:rPr lang="en-US" sz="2800" dirty="0" smtClean="0"/>
              <a:t>The document was further dissected, reviewed, upgraded and edited by central Management </a:t>
            </a:r>
          </a:p>
          <a:p>
            <a:pPr lvl="0" algn="just"/>
            <a:r>
              <a:rPr lang="en-US" sz="2800" dirty="0" smtClean="0">
                <a:solidFill>
                  <a:prstClr val="black"/>
                </a:solidFill>
              </a:rPr>
              <a:t>Documents </a:t>
            </a:r>
            <a:r>
              <a:rPr lang="en-US" sz="2800" dirty="0">
                <a:solidFill>
                  <a:prstClr val="black"/>
                </a:solidFill>
              </a:rPr>
              <a:t>used include </a:t>
            </a:r>
            <a:r>
              <a:rPr lang="en-US" sz="2800" dirty="0" smtClean="0">
                <a:solidFill>
                  <a:prstClr val="black"/>
                </a:solidFill>
              </a:rPr>
              <a:t>previous strategic plans, Vision </a:t>
            </a:r>
            <a:r>
              <a:rPr lang="en-US" sz="2800" dirty="0">
                <a:solidFill>
                  <a:prstClr val="black"/>
                </a:solidFill>
              </a:rPr>
              <a:t>10:2022 documents, Executive Advance </a:t>
            </a:r>
            <a:r>
              <a:rPr lang="en-US" sz="2800" dirty="0" smtClean="0">
                <a:solidFill>
                  <a:prstClr val="black"/>
                </a:solidFill>
              </a:rPr>
              <a:t>presentations, </a:t>
            </a:r>
            <a:r>
              <a:rPr lang="en-US" sz="2800" dirty="0" err="1">
                <a:solidFill>
                  <a:prstClr val="black"/>
                </a:solidFill>
              </a:rPr>
              <a:t>ReCITE</a:t>
            </a:r>
            <a:r>
              <a:rPr lang="en-US" sz="2800" dirty="0">
                <a:solidFill>
                  <a:prstClr val="black"/>
                </a:solidFill>
              </a:rPr>
              <a:t> agenda, </a:t>
            </a:r>
            <a:r>
              <a:rPr lang="en-US" sz="2800" dirty="0" smtClean="0">
                <a:solidFill>
                  <a:prstClr val="black"/>
                </a:solidFill>
              </a:rPr>
              <a:t>WCUs </a:t>
            </a:r>
            <a:r>
              <a:rPr lang="en-US" sz="2800" dirty="0">
                <a:solidFill>
                  <a:prstClr val="black"/>
                </a:solidFill>
              </a:rPr>
              <a:t>Strategic documents, personal </a:t>
            </a:r>
            <a:r>
              <a:rPr lang="en-US" sz="2800" dirty="0" smtClean="0">
                <a:solidFill>
                  <a:prstClr val="black"/>
                </a:solidFill>
              </a:rPr>
              <a:t>consultations, others.</a:t>
            </a:r>
            <a:endParaRPr lang="en-US" sz="2800" dirty="0">
              <a:solidFill>
                <a:prstClr val="black"/>
              </a:solidFill>
            </a:endParaRPr>
          </a:p>
          <a:p>
            <a:pPr lvl="0" algn="just"/>
            <a:r>
              <a:rPr lang="en-US" sz="2800" dirty="0">
                <a:solidFill>
                  <a:prstClr val="black"/>
                </a:solidFill>
              </a:rPr>
              <a:t>Procedures adopted included presentations, discussions, adoptions, reports</a:t>
            </a:r>
          </a:p>
          <a:p>
            <a:endParaRPr lang="en-US" dirty="0" smtClean="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6</a:t>
            </a:fld>
            <a:endParaRPr lang="en-GB" dirty="0"/>
          </a:p>
        </p:txBody>
      </p:sp>
    </p:spTree>
    <p:extLst>
      <p:ext uri="{BB962C8B-B14F-4D97-AF65-F5344CB8AC3E}">
        <p14:creationId xmlns:p14="http://schemas.microsoft.com/office/powerpoint/2010/main" val="36474731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609600"/>
            <a:ext cx="7467600" cy="990600"/>
          </a:xfrm>
        </p:spPr>
        <p:txBody>
          <a:bodyPr/>
          <a:lstStyle/>
          <a:p>
            <a:r>
              <a:rPr lang="en-US" sz="3200" b="1" dirty="0" smtClean="0">
                <a:solidFill>
                  <a:srgbClr val="FF0000"/>
                </a:solidFill>
                <a:ea typeface="ＭＳ Ｐゴシック" pitchFamily="34" charset="-128"/>
              </a:rPr>
              <a:t>CU Draft Strategic Plan (2018- 2022)</a:t>
            </a:r>
            <a:endParaRPr lang="en-US" sz="3200" b="1" dirty="0" smtClean="0">
              <a:solidFill>
                <a:srgbClr val="FF0000"/>
              </a:solidFill>
              <a:ea typeface="ＭＳ Ｐゴシック" pitchFamily="34" charset="-128"/>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1371600"/>
            <a:ext cx="5105399"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505978"/>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
            </a:r>
            <a:br>
              <a:rPr lang="en-US" sz="3600" b="1" dirty="0">
                <a:solidFill>
                  <a:srgbClr val="FF0000"/>
                </a:solidFill>
              </a:rPr>
            </a:br>
            <a:r>
              <a:rPr lang="en-US" sz="3500" b="1" dirty="0" smtClean="0">
                <a:solidFill>
                  <a:srgbClr val="FF0000"/>
                </a:solidFill>
              </a:rPr>
              <a:t>CU </a:t>
            </a:r>
            <a:r>
              <a:rPr lang="en-US" sz="3500" b="1" dirty="0">
                <a:solidFill>
                  <a:srgbClr val="FF0000"/>
                </a:solidFill>
              </a:rPr>
              <a:t>Strategic Plan: History &amp; </a:t>
            </a:r>
            <a:r>
              <a:rPr lang="en-US" sz="3500" b="1" dirty="0" smtClean="0">
                <a:solidFill>
                  <a:srgbClr val="FF0000"/>
                </a:solidFill>
              </a:rPr>
              <a:t>Process (cont.)</a:t>
            </a:r>
            <a:endParaRPr lang="en-US" sz="3500" b="1"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r>
              <a:rPr lang="en-US" dirty="0" smtClean="0"/>
              <a:t>The plan drew inspiration from;</a:t>
            </a:r>
          </a:p>
          <a:p>
            <a:pPr>
              <a:buFontTx/>
              <a:buChar char="-"/>
            </a:pPr>
            <a:r>
              <a:rPr lang="en-US" dirty="0" smtClean="0"/>
              <a:t>Covenant </a:t>
            </a:r>
            <a:r>
              <a:rPr lang="en-US" dirty="0"/>
              <a:t>University vision, </a:t>
            </a:r>
            <a:r>
              <a:rPr lang="en-US" dirty="0" smtClean="0"/>
              <a:t>mission &amp; core values</a:t>
            </a:r>
          </a:p>
          <a:p>
            <a:pPr>
              <a:buFontTx/>
              <a:buChar char="-"/>
            </a:pPr>
            <a:r>
              <a:rPr lang="en-US" dirty="0" smtClean="0"/>
              <a:t>Vision 10:2022</a:t>
            </a:r>
          </a:p>
          <a:p>
            <a:pPr>
              <a:buFontTx/>
              <a:buChar char="-"/>
            </a:pPr>
            <a:r>
              <a:rPr lang="en-US" dirty="0" err="1" smtClean="0"/>
              <a:t>ReCITE</a:t>
            </a:r>
            <a:r>
              <a:rPr lang="en-US" dirty="0" smtClean="0"/>
              <a:t> agenda</a:t>
            </a:r>
          </a:p>
          <a:p>
            <a:pPr>
              <a:buFontTx/>
              <a:buChar char="-"/>
            </a:pPr>
            <a:r>
              <a:rPr lang="en-US" dirty="0" smtClean="0"/>
              <a:t>Covenant University SWOT analysis</a:t>
            </a:r>
          </a:p>
          <a:p>
            <a:pPr>
              <a:buFontTx/>
              <a:buChar char="-"/>
            </a:pPr>
            <a:r>
              <a:rPr lang="en-US" dirty="0" smtClean="0"/>
              <a:t>Previous strategic plans</a:t>
            </a:r>
          </a:p>
          <a:p>
            <a:pPr>
              <a:buFontTx/>
              <a:buChar char="-"/>
            </a:pPr>
            <a:r>
              <a:rPr lang="en-US" dirty="0" smtClean="0"/>
              <a:t>WCUs Strategic plans</a:t>
            </a:r>
          </a:p>
          <a:p>
            <a:pPr>
              <a:buFontTx/>
              <a:buChar char="-"/>
            </a:pPr>
            <a:endParaRPr lang="en-US" dirty="0" smtClean="0"/>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8</a:t>
            </a:fld>
            <a:endParaRPr lang="en-GB" dirty="0"/>
          </a:p>
        </p:txBody>
      </p:sp>
    </p:spTree>
    <p:extLst>
      <p:ext uri="{BB962C8B-B14F-4D97-AF65-F5344CB8AC3E}">
        <p14:creationId xmlns:p14="http://schemas.microsoft.com/office/powerpoint/2010/main" val="3705688677"/>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57200"/>
          </a:xfrm>
        </p:spPr>
        <p:txBody>
          <a:bodyPr/>
          <a:lstStyle/>
          <a:p>
            <a:r>
              <a:rPr lang="en-US" sz="3600" b="1" dirty="0" smtClean="0">
                <a:solidFill>
                  <a:srgbClr val="FF0000"/>
                </a:solidFill>
              </a:rPr>
              <a:t>Vision 10:2022 &amp; </a:t>
            </a:r>
            <a:r>
              <a:rPr lang="en-US" sz="3600" b="1" dirty="0" err="1" smtClean="0">
                <a:solidFill>
                  <a:srgbClr val="FF0000"/>
                </a:solidFill>
              </a:rPr>
              <a:t>ReCITE</a:t>
            </a:r>
            <a:r>
              <a:rPr lang="en-US" sz="3600" b="1" dirty="0" smtClean="0">
                <a:solidFill>
                  <a:srgbClr val="FF0000"/>
                </a:solidFill>
              </a:rPr>
              <a:t> Agenda</a:t>
            </a:r>
            <a:endParaRPr lang="en-US" sz="36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C6C63F84-AB81-490A-8F26-450BC476CB23}" type="slidenum">
              <a:rPr lang="en-GB" smtClean="0"/>
              <a:pPr>
                <a:defRPr/>
              </a:pPr>
              <a:t>9</a:t>
            </a:fld>
            <a:endParaRPr lang="en-GB"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57800" y="1752600"/>
            <a:ext cx="3352800" cy="4140725"/>
          </a:xfrm>
          <a:prstGeom prst="rect">
            <a:avLst/>
          </a:prstGeom>
          <a:noFill/>
        </p:spPr>
      </p:pic>
      <p:pic>
        <p:nvPicPr>
          <p:cNvPr id="7" name="Picture 6"/>
          <p:cNvPicPr/>
          <p:nvPr/>
        </p:nvPicPr>
        <p:blipFill>
          <a:blip r:embed="rId3">
            <a:extLst/>
          </a:blip>
          <a:srcRect/>
          <a:stretch>
            <a:fillRect/>
          </a:stretch>
        </p:blipFill>
        <p:spPr bwMode="auto">
          <a:xfrm>
            <a:off x="457200" y="1752600"/>
            <a:ext cx="4114800" cy="3962400"/>
          </a:xfrm>
          <a:prstGeom prst="rect">
            <a:avLst/>
          </a:prstGeom>
          <a:noFill/>
        </p:spPr>
      </p:pic>
    </p:spTree>
    <p:extLst>
      <p:ext uri="{BB962C8B-B14F-4D97-AF65-F5344CB8AC3E}">
        <p14:creationId xmlns:p14="http://schemas.microsoft.com/office/powerpoint/2010/main" val="3010492141"/>
      </p:ext>
    </p:extLst>
  </p:cSld>
  <p:clrMapOvr>
    <a:masterClrMapping/>
  </p:clrMapOvr>
  <p:transition>
    <p:wipe dir="d"/>
  </p:transition>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2223</Words>
  <Application>Microsoft Office PowerPoint</Application>
  <PresentationFormat>On-screen Show (4:3)</PresentationFormat>
  <Paragraphs>266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2_Office Theme</vt:lpstr>
      <vt:lpstr>Covenant University Strategic Plan: Matters Arising</vt:lpstr>
      <vt:lpstr>Outline of Presentation</vt:lpstr>
      <vt:lpstr> What is a Strategic Plan?</vt:lpstr>
      <vt:lpstr> Need for a Strategic plan</vt:lpstr>
      <vt:lpstr> CU Strategic Plan: History &amp; Process </vt:lpstr>
      <vt:lpstr> CU Strategic Plan: History &amp; Process (cont.)</vt:lpstr>
      <vt:lpstr>CU Draft Strategic Plan (2018- 2022)</vt:lpstr>
      <vt:lpstr> CU Strategic Plan: History &amp; Process (cont.)</vt:lpstr>
      <vt:lpstr>Vision 10:2022 &amp; ReCITE Agenda</vt:lpstr>
      <vt:lpstr> CU Strategic Plan: Key features</vt:lpstr>
      <vt:lpstr>Strategic Challenges</vt:lpstr>
      <vt:lpstr> Strategic Priorities</vt:lpstr>
      <vt:lpstr> Strategic Priorities (Cont.)</vt:lpstr>
      <vt:lpstr> Strategic Priorities (Cont.)</vt:lpstr>
      <vt:lpstr> Strategic Goals</vt:lpstr>
      <vt:lpstr> Strategic Goals (Cont.)</vt:lpstr>
      <vt:lpstr> Strategic Goals (Cont.)</vt:lpstr>
      <vt:lpstr> Strategic Goals (Cont.)</vt:lpstr>
      <vt:lpstr> Strategic Goals (Cont.)</vt:lpstr>
      <vt:lpstr> Strategic Roles</vt:lpstr>
      <vt:lpstr> Strategies: Teaching &amp; Learning</vt:lpstr>
      <vt:lpstr> Strategies: Teaching &amp; Learning</vt:lpstr>
      <vt:lpstr> Strategies: Research</vt:lpstr>
      <vt:lpstr> Strategies: Research</vt:lpstr>
      <vt:lpstr> Strategies: Research</vt:lpstr>
      <vt:lpstr> Strategic Actions: Research</vt:lpstr>
      <vt:lpstr> Performance metrics: Research</vt:lpstr>
      <vt:lpstr> Performance metrics: Research</vt:lpstr>
      <vt:lpstr> Performance metrics: Research</vt:lpstr>
      <vt:lpstr> Performance metrics: Alumni Relations &amp; Endowments</vt:lpstr>
      <vt:lpstr> Performance metrics: Alumni Relations &amp; Endowments (cont.)</vt:lpstr>
      <vt:lpstr> Key Resources</vt:lpstr>
      <vt:lpstr> Resources, Officers &amp;Timeline</vt:lpstr>
      <vt:lpstr> Recommendations</vt:lpstr>
      <vt:lpstr> Recommendations (cont.)</vt:lpstr>
      <vt:lpstr> Recommendations (cont.)</vt:lpstr>
      <vt:lpstr> Recommendations (cont.)</vt:lpstr>
      <vt:lpstr> Conclusion &amp; Appreciation</vt:lpstr>
      <vt:lpstr>Ndewo!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Advances in Global Prostate Cancer Research in Nigeria</dc:title>
  <dc:creator>Emeka-Iweala</dc:creator>
  <cp:lastModifiedBy>Emeka-Iweala</cp:lastModifiedBy>
  <cp:revision>66</cp:revision>
  <dcterms:created xsi:type="dcterms:W3CDTF">2018-08-08T15:05:43Z</dcterms:created>
  <dcterms:modified xsi:type="dcterms:W3CDTF">2018-08-08T21:18:22Z</dcterms:modified>
</cp:coreProperties>
</file>