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81" r:id="rId3"/>
    <p:sldId id="282" r:id="rId4"/>
    <p:sldId id="316" r:id="rId5"/>
    <p:sldId id="285" r:id="rId6"/>
    <p:sldId id="287" r:id="rId7"/>
    <p:sldId id="315" r:id="rId8"/>
    <p:sldId id="319" r:id="rId9"/>
    <p:sldId id="317" r:id="rId10"/>
    <p:sldId id="283" r:id="rId11"/>
    <p:sldId id="318" r:id="rId12"/>
    <p:sldId id="320" r:id="rId13"/>
    <p:sldId id="284" r:id="rId14"/>
    <p:sldId id="307" r:id="rId15"/>
    <p:sldId id="308" r:id="rId16"/>
    <p:sldId id="288" r:id="rId17"/>
    <p:sldId id="330" r:id="rId18"/>
    <p:sldId id="321" r:id="rId19"/>
    <p:sldId id="323" r:id="rId20"/>
    <p:sldId id="331" r:id="rId21"/>
    <p:sldId id="326" r:id="rId22"/>
    <p:sldId id="324" r:id="rId23"/>
    <p:sldId id="325" r:id="rId24"/>
    <p:sldId id="322" r:id="rId25"/>
    <p:sldId id="290" r:id="rId26"/>
    <p:sldId id="291" r:id="rId27"/>
    <p:sldId id="327" r:id="rId28"/>
    <p:sldId id="295" r:id="rId29"/>
    <p:sldId id="302" r:id="rId30"/>
    <p:sldId id="300" r:id="rId31"/>
    <p:sldId id="328" r:id="rId32"/>
    <p:sldId id="329" r:id="rId33"/>
    <p:sldId id="305" r:id="rId34"/>
  </p:sldIdLst>
  <p:sldSz cx="12192000" cy="6858000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662C5B"/>
    <a:srgbClr val="000000"/>
    <a:srgbClr val="FFFFFF"/>
    <a:srgbClr val="660033"/>
    <a:srgbClr val="CC0066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6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2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77FD-C0A8-47C2-ADE1-B31B2B19BAEC}" type="datetimeFigureOut">
              <a:rPr lang="en-GB" smtClean="0"/>
              <a:t>10/08/2018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ECC81-126F-4CC2-9C20-4A1DE61F94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736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DA5C1-9818-47C9-A79E-B4D4158DD3E3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8802-2017-4E9A-A8AF-781802F70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5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8802-2017-4E9A-A8AF-781802F703C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8802-2017-4E9A-A8AF-781802F703C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59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8802-2017-4E9A-A8AF-781802F703C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533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8802-2017-4E9A-A8AF-781802F703C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18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8802-2017-4E9A-A8AF-781802F703C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0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8802-2017-4E9A-A8AF-781802F703C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3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Ours\Desktop\flash\c.u.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800080">
                <a:alpha val="78824"/>
                <a:tint val="45000"/>
                <a:satMod val="400000"/>
              </a:srgbClr>
            </a:duotone>
          </a:blip>
          <a:srcRect t="-169" b="15477"/>
          <a:stretch>
            <a:fillRect/>
          </a:stretch>
        </p:blipFill>
        <p:spPr bwMode="auto">
          <a:xfrm>
            <a:off x="1" y="-54768"/>
            <a:ext cx="12278751" cy="6912768"/>
          </a:xfrm>
          <a:prstGeom prst="rect">
            <a:avLst/>
          </a:prstGeom>
          <a:noFill/>
        </p:spPr>
      </p:pic>
      <p:pic>
        <p:nvPicPr>
          <p:cNvPr id="8" name="Picture 2" descr="C:\Users\Ours\Desktop\my stuffs\1 NTFS_000\LostFiles2\INSPIRATION\PROJECTS\MIND PROJECTS\cu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784" y="570166"/>
            <a:ext cx="743259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9000932" y="0"/>
            <a:ext cx="24425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www.covenantuniversity.edu.ng</a:t>
            </a:r>
            <a:endParaRPr lang="en-GB" sz="1350" dirty="0"/>
          </a:p>
        </p:txBody>
      </p:sp>
      <p:pic>
        <p:nvPicPr>
          <p:cNvPr id="10" name="Picture 2" descr="C:\Users\Ours\Desktop\Picture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4709" y="570168"/>
            <a:ext cx="4607312" cy="7437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1844826"/>
            <a:ext cx="10363676" cy="2448271"/>
          </a:xfrm>
          <a:solidFill>
            <a:srgbClr val="660033">
              <a:alpha val="61961"/>
            </a:srgbClr>
          </a:solidFill>
        </p:spPr>
        <p:txBody>
          <a:bodyPr>
            <a:noAutofit/>
          </a:bodyPr>
          <a:lstStyle>
            <a:lvl1pPr>
              <a:defRPr sz="4049" b="0">
                <a:solidFill>
                  <a:schemeClr val="bg1"/>
                </a:solidFill>
                <a:latin typeface="Rockwell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509120"/>
            <a:ext cx="8535352" cy="1752600"/>
          </a:xfrm>
          <a:solidFill>
            <a:srgbClr val="FFFFFF">
              <a:alpha val="74118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2699">
                <a:solidFill>
                  <a:schemeClr val="tx1"/>
                </a:solidFill>
                <a:latin typeface="Rockwell" pitchFamily="18" charset="0"/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32668" y="1074224"/>
            <a:ext cx="2456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62C5B"/>
                </a:solidFill>
              </a:rPr>
              <a:t>Raising a new Generation of Leaders</a:t>
            </a:r>
            <a:endParaRPr lang="en-GB" sz="1200" dirty="0">
              <a:solidFill>
                <a:srgbClr val="662C5B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27"/>
            <a:ext cx="10363676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53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63" y="4406902"/>
            <a:ext cx="10363676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63" y="2906713"/>
            <a:ext cx="10363676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410379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81" y="1600202"/>
            <a:ext cx="5410379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657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65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12" y="1535113"/>
            <a:ext cx="538974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12" y="2174875"/>
            <a:ext cx="538974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urs\Desktop\flash\c.u.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800080">
                <a:alpha val="78824"/>
                <a:tint val="45000"/>
                <a:satMod val="400000"/>
              </a:srgbClr>
            </a:duotone>
          </a:blip>
          <a:srcRect t="-169" b="15477"/>
          <a:stretch>
            <a:fillRect/>
          </a:stretch>
        </p:blipFill>
        <p:spPr bwMode="auto">
          <a:xfrm>
            <a:off x="1" y="-54768"/>
            <a:ext cx="12278751" cy="6912768"/>
          </a:xfrm>
          <a:prstGeom prst="rect">
            <a:avLst/>
          </a:prstGeom>
          <a:noFill/>
        </p:spPr>
      </p:pic>
      <p:pic>
        <p:nvPicPr>
          <p:cNvPr id="8" name="Picture 2" descr="C:\Users\Ours\Desktop\my stuffs\1 NTFS_000\LostFiles2\INSPIRATION\PROJECTS\MIND PROJECTS\cu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871" y="548680"/>
            <a:ext cx="1216240" cy="1296144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914400" y="2204865"/>
            <a:ext cx="10363200" cy="2520280"/>
          </a:xfrm>
          <a:solidFill>
            <a:srgbClr val="CC3399">
              <a:alpha val="83137"/>
            </a:srgbClr>
          </a:solidFill>
        </p:spPr>
        <p:txBody>
          <a:bodyPr>
            <a:normAutofit/>
          </a:bodyPr>
          <a:lstStyle/>
          <a:p>
            <a:endParaRPr lang="en-GB" sz="4949" b="1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1704656" y="4869160"/>
            <a:ext cx="8534400" cy="1752600"/>
          </a:xfrm>
          <a:solidFill>
            <a:srgbClr val="FFFFFF">
              <a:alpha val="63137"/>
            </a:srgbClr>
          </a:solidFill>
        </p:spPr>
        <p:txBody>
          <a:bodyPr>
            <a:normAutofit/>
          </a:bodyPr>
          <a:lstStyle>
            <a:lvl1pPr algn="ctr">
              <a:buNone/>
              <a:defRPr sz="2999">
                <a:ln>
                  <a:noFill/>
                </a:ln>
                <a:solidFill>
                  <a:srgbClr val="002060"/>
                </a:solidFill>
              </a:defRPr>
            </a:lvl1pPr>
          </a:lstStyle>
          <a:p>
            <a:endParaRPr lang="en-GB" dirty="0">
              <a:solidFill>
                <a:schemeClr val="bg1"/>
              </a:solidFill>
              <a:latin typeface="Rockwell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44709" y="1268762"/>
            <a:ext cx="302159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662C5B"/>
                </a:solidFill>
              </a:rPr>
              <a:t>Raising a new Generation of Leaders</a:t>
            </a:r>
            <a:endParaRPr lang="en-GB" sz="1500" dirty="0">
              <a:solidFill>
                <a:srgbClr val="662C5B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000932" y="0"/>
            <a:ext cx="24425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www.covenantuniversity.edu.ng</a:t>
            </a:r>
            <a:endParaRPr lang="en-GB" sz="1350" dirty="0"/>
          </a:p>
        </p:txBody>
      </p:sp>
      <p:pic>
        <p:nvPicPr>
          <p:cNvPr id="3074" name="Picture 2" descr="C:\Users\Ours\Desktop\Picture3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741" y="692698"/>
            <a:ext cx="5064395" cy="817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568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2" y="273052"/>
            <a:ext cx="681653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568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53" y="4800600"/>
            <a:ext cx="731488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53" y="612775"/>
            <a:ext cx="7314883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53" y="5367338"/>
            <a:ext cx="731488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074" y="274640"/>
            <a:ext cx="274248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3" y="274640"/>
            <a:ext cx="807827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837" y="153144"/>
            <a:ext cx="11711163" cy="1115616"/>
          </a:xfrm>
          <a:solidFill>
            <a:schemeClr val="bg1"/>
          </a:solidFill>
          <a:ln w="57150">
            <a:noFill/>
          </a:ln>
        </p:spPr>
        <p:txBody>
          <a:bodyPr>
            <a:normAutofit/>
          </a:bodyPr>
          <a:lstStyle>
            <a:lvl1pPr algn="l">
              <a:defRPr sz="4049" b="1">
                <a:solidFill>
                  <a:schemeClr val="tx1">
                    <a:lumMod val="95000"/>
                    <a:lumOff val="5000"/>
                  </a:schemeClr>
                </a:solidFill>
                <a:latin typeface="Rockwell Condensed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C:\Users\Ours\Desktop\flash\c.u.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800080">
                <a:alpha val="78824"/>
                <a:tint val="45000"/>
                <a:satMod val="400000"/>
              </a:srgbClr>
            </a:duotone>
          </a:blip>
          <a:srcRect t="41294" b="49226"/>
          <a:stretch>
            <a:fillRect/>
          </a:stretch>
        </p:blipFill>
        <p:spPr bwMode="auto">
          <a:xfrm>
            <a:off x="1" y="6309320"/>
            <a:ext cx="12278751" cy="773752"/>
          </a:xfrm>
          <a:prstGeom prst="rect">
            <a:avLst/>
          </a:prstGeom>
          <a:noFill/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0775302" y="6336704"/>
            <a:ext cx="1045077" cy="548680"/>
          </a:xfrm>
          <a:prstGeom prst="rect">
            <a:avLst/>
          </a:prstGeom>
          <a:solidFill>
            <a:srgbClr val="F7F7F7">
              <a:alpha val="45098"/>
            </a:srgbClr>
          </a:solidFill>
        </p:spPr>
        <p:txBody>
          <a:bodyPr vert="horz" lIns="68562" tIns="34281" rIns="68562" bIns="34281" rtlCol="0" anchor="ctr"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defRPr>
            </a:lvl1pPr>
          </a:lstStyle>
          <a:p>
            <a:pPr marL="0" marR="0" lvl="0" indent="0" algn="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708FE-ED12-4ACB-81C9-F40A112777FF}" type="slidenum">
              <a:rPr kumimoji="0" lang="en-GB" sz="2099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r" defTabSz="685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0" name="Picture 2" descr="C:\Users\Ours\Desktop\my stuffs\1 NTFS_000\LostFiles2\INSPIRATION\PROJECTS\MIND PROJECTS\cu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79" y="6363534"/>
            <a:ext cx="624816" cy="66586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0" y="1412776"/>
            <a:ext cx="11713301" cy="482453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2999">
                <a:latin typeface="Rockwell" pitchFamily="18" charset="0"/>
              </a:defRPr>
            </a:lvl1pPr>
            <a:lvl2pPr>
              <a:buFont typeface="Wingdings" pitchFamily="2" charset="2"/>
              <a:buChar char="§"/>
              <a:defRPr sz="2699">
                <a:solidFill>
                  <a:srgbClr val="C00000"/>
                </a:solidFill>
                <a:latin typeface="Rockwell" pitchFamily="18" charset="0"/>
              </a:defRPr>
            </a:lvl2pPr>
            <a:lvl3pPr>
              <a:buFont typeface="Calibri" pitchFamily="34" charset="0"/>
              <a:buChar char="‒"/>
              <a:defRPr sz="2399">
                <a:solidFill>
                  <a:schemeClr val="accent4">
                    <a:lumMod val="50000"/>
                  </a:schemeClr>
                </a:solidFill>
                <a:latin typeface="Rockwell" pitchFamily="18" charset="0"/>
              </a:defRPr>
            </a:lvl3pPr>
            <a:lvl4pPr>
              <a:buFont typeface="Arial" pitchFamily="34" charset="0"/>
              <a:buChar char="•"/>
              <a:defRPr sz="2099">
                <a:latin typeface="Rockwell" pitchFamily="18" charset="0"/>
              </a:defRPr>
            </a:lvl4pPr>
            <a:lvl5pPr>
              <a:defRPr sz="2099">
                <a:latin typeface="Rockwell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C:\Users\Ours\Desktop\Picture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28" y="6317328"/>
            <a:ext cx="5975109" cy="64006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 userDrawn="1"/>
        </p:nvSpPr>
        <p:spPr>
          <a:xfrm>
            <a:off x="723836" y="6707431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www.covenantuniversity.edu.ng</a:t>
            </a:r>
            <a:endParaRPr lang="en-GB" sz="9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687613" y="1340768"/>
            <a:ext cx="1799532" cy="0"/>
          </a:xfrm>
          <a:prstGeom prst="line">
            <a:avLst/>
          </a:prstGeom>
          <a:ln w="28575">
            <a:solidFill>
              <a:srgbClr val="662C5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10523319" y="1340768"/>
            <a:ext cx="71981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11279306" y="1340768"/>
            <a:ext cx="719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</p:spPr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/>
          <a:p>
            <a:endParaRPr lang="en-GB"/>
          </a:p>
        </p:txBody>
      </p:sp>
      <p:pic>
        <p:nvPicPr>
          <p:cNvPr id="10" name="Picture 2" descr="C:\Users\Ours\Desktop\flash\c.u.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800080">
                <a:alpha val="78824"/>
                <a:tint val="45000"/>
                <a:satMod val="400000"/>
              </a:srgbClr>
            </a:duotone>
          </a:blip>
          <a:srcRect t="41294" b="49226"/>
          <a:stretch>
            <a:fillRect/>
          </a:stretch>
        </p:blipFill>
        <p:spPr bwMode="auto">
          <a:xfrm>
            <a:off x="1" y="6309320"/>
            <a:ext cx="12278751" cy="773752"/>
          </a:xfrm>
          <a:prstGeom prst="rect">
            <a:avLst/>
          </a:prstGeom>
          <a:noFill/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0775302" y="6336704"/>
            <a:ext cx="1045077" cy="548680"/>
          </a:xfrm>
          <a:prstGeom prst="rect">
            <a:avLst/>
          </a:prstGeom>
          <a:solidFill>
            <a:srgbClr val="F7F7F7">
              <a:alpha val="45098"/>
            </a:srgbClr>
          </a:solidFill>
        </p:spPr>
        <p:txBody>
          <a:bodyPr vert="horz" lIns="68562" tIns="34281" rIns="68562" bIns="34281" rtlCol="0" anchor="ctr"/>
          <a:lstStyle>
            <a:lvl1pPr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defRPr>
            </a:lvl1pPr>
          </a:lstStyle>
          <a:p>
            <a:pPr marL="0" marR="0" lvl="0" indent="0" algn="r" defTabSz="685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E708FE-ED12-4ACB-81C9-F40A112777FF}" type="slidenum">
              <a:rPr kumimoji="0" lang="en-GB" sz="2099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pPr marL="0" marR="0" lvl="0" indent="0" algn="r" defTabSz="6856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2099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12" name="Picture 2" descr="C:\Users\Ours\Desktop\my stuffs\1 NTFS_000\LostFiles2\INSPIRATION\PROJECTS\MIND PROJECTS\cu_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79" y="6363534"/>
            <a:ext cx="624816" cy="665866"/>
          </a:xfrm>
          <a:prstGeom prst="rect">
            <a:avLst/>
          </a:prstGeom>
          <a:noFill/>
        </p:spPr>
      </p:pic>
      <p:pic>
        <p:nvPicPr>
          <p:cNvPr id="13" name="Picture 2" descr="C:\Users\Ours\Desktop\Picture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828" y="6317328"/>
            <a:ext cx="5975109" cy="64006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723836" y="6707431"/>
            <a:ext cx="17091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www.covenantuniversity.edu.ng</a:t>
            </a:r>
            <a:endParaRPr lang="en-GB" sz="9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0837" y="153144"/>
            <a:ext cx="11711163" cy="1115616"/>
          </a:xfrm>
          <a:solidFill>
            <a:schemeClr val="bg1"/>
          </a:solidFill>
          <a:ln w="57150">
            <a:noFill/>
          </a:ln>
        </p:spPr>
        <p:txBody>
          <a:bodyPr>
            <a:normAutofit/>
          </a:bodyPr>
          <a:lstStyle>
            <a:lvl1pPr algn="l">
              <a:defRPr sz="4049" b="1">
                <a:solidFill>
                  <a:schemeClr val="tx1">
                    <a:lumMod val="95000"/>
                    <a:lumOff val="5000"/>
                  </a:schemeClr>
                </a:solidFill>
                <a:latin typeface="Rockwell Condensed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8687613" y="1340768"/>
            <a:ext cx="1799532" cy="0"/>
          </a:xfrm>
          <a:prstGeom prst="line">
            <a:avLst/>
          </a:prstGeom>
          <a:ln w="28575">
            <a:solidFill>
              <a:srgbClr val="662C5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10523319" y="1340768"/>
            <a:ext cx="71981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11279306" y="1340768"/>
            <a:ext cx="7198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39351" y="1412776"/>
            <a:ext cx="5570972" cy="482453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2999">
                <a:latin typeface="Rockwell" pitchFamily="18" charset="0"/>
              </a:defRPr>
            </a:lvl1pPr>
            <a:lvl2pPr>
              <a:buFont typeface="Wingdings" pitchFamily="2" charset="2"/>
              <a:buChar char="§"/>
              <a:defRPr sz="2699">
                <a:solidFill>
                  <a:srgbClr val="C00000"/>
                </a:solidFill>
                <a:latin typeface="Rockwell" pitchFamily="18" charset="0"/>
              </a:defRPr>
            </a:lvl2pPr>
            <a:lvl3pPr>
              <a:buFont typeface="Calibri" pitchFamily="34" charset="0"/>
              <a:buChar char="‒"/>
              <a:defRPr sz="2399">
                <a:solidFill>
                  <a:schemeClr val="accent4">
                    <a:lumMod val="50000"/>
                  </a:schemeClr>
                </a:solidFill>
                <a:latin typeface="Rockwell" pitchFamily="18" charset="0"/>
              </a:defRPr>
            </a:lvl3pPr>
            <a:lvl4pPr>
              <a:buFont typeface="Arial" pitchFamily="34" charset="0"/>
              <a:buChar char="•"/>
              <a:defRPr sz="2099">
                <a:latin typeface="Rockwell" pitchFamily="18" charset="0"/>
              </a:defRPr>
            </a:lvl4pPr>
            <a:lvl5pPr>
              <a:defRPr sz="2099">
                <a:latin typeface="Rockwell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6096001" y="1428736"/>
            <a:ext cx="5856391" cy="482453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>
              <a:defRPr sz="2999">
                <a:latin typeface="Rockwell" pitchFamily="18" charset="0"/>
              </a:defRPr>
            </a:lvl1pPr>
            <a:lvl2pPr>
              <a:buFont typeface="Wingdings" pitchFamily="2" charset="2"/>
              <a:buChar char="§"/>
              <a:defRPr sz="2699">
                <a:solidFill>
                  <a:srgbClr val="C00000"/>
                </a:solidFill>
                <a:latin typeface="Rockwell" pitchFamily="18" charset="0"/>
              </a:defRPr>
            </a:lvl2pPr>
            <a:lvl3pPr>
              <a:buFont typeface="Calibri" pitchFamily="34" charset="0"/>
              <a:buChar char="‒"/>
              <a:defRPr sz="2399">
                <a:solidFill>
                  <a:schemeClr val="accent4">
                    <a:lumMod val="50000"/>
                  </a:schemeClr>
                </a:solidFill>
                <a:latin typeface="Rockwell" pitchFamily="18" charset="0"/>
              </a:defRPr>
            </a:lvl3pPr>
            <a:lvl4pPr>
              <a:buFont typeface="Arial" pitchFamily="34" charset="0"/>
              <a:buChar char="•"/>
              <a:defRPr sz="2099">
                <a:latin typeface="Rockwell" pitchFamily="18" charset="0"/>
              </a:defRPr>
            </a:lvl4pPr>
            <a:lvl5pPr>
              <a:defRPr sz="2099">
                <a:latin typeface="Rockwell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E69B-9B3B-437C-9ADF-D56F423A0581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EC63-AC9E-491C-B008-E83D881192C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68561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6" indent="-257106" algn="l" defTabSz="685617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64" indent="-214255" algn="l" defTabSz="685617" rtl="0" eaLnBrk="1" latinLnBrk="0" hangingPunct="1">
        <a:spcBef>
          <a:spcPct val="20000"/>
        </a:spcBef>
        <a:buFont typeface="Arial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68561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9" indent="-171404" algn="l" defTabSz="68561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7311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2" y="6356352"/>
            <a:ext cx="284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A4263-B01D-4F49-B558-EEB448DAF4C2}" type="datetimeFigureOut">
              <a:rPr lang="en-GB" smtClean="0"/>
              <a:pPr/>
              <a:t>10/08/2018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103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914" y="6356352"/>
            <a:ext cx="2845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BD965-F460-422A-A842-9BE9972FC43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61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6" indent="-257106" algn="l" defTabSz="685617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64" indent="-214255" algn="l" defTabSz="685617" rtl="0" eaLnBrk="1" latinLnBrk="0" hangingPunct="1">
        <a:spcBef>
          <a:spcPct val="20000"/>
        </a:spcBef>
        <a:buFont typeface="Arial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685617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9" indent="-171404" algn="l" defTabSz="685617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09623" y="1524001"/>
            <a:ext cx="7772757" cy="2769096"/>
          </a:xfrm>
        </p:spPr>
        <p:txBody>
          <a:bodyPr/>
          <a:lstStyle/>
          <a:p>
            <a:r>
              <a:rPr lang="en-GB" sz="4499" dirty="0"/>
              <a:t>Maintaining the Culture of Discipline among Students: </a:t>
            </a:r>
            <a:r>
              <a:rPr lang="en-GB" sz="4499" dirty="0">
                <a:solidFill>
                  <a:srgbClr val="FFC000"/>
                </a:solidFill>
              </a:rPr>
              <a:t>The Roles of Faculty and Staff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53570" y="4457432"/>
            <a:ext cx="6548257" cy="9141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99" b="1" dirty="0"/>
              <a:t>Timothy A. Anake (Ph.D)</a:t>
            </a:r>
          </a:p>
          <a:p>
            <a:pPr>
              <a:spcBef>
                <a:spcPts val="0"/>
              </a:spcBef>
            </a:pPr>
            <a:r>
              <a:rPr lang="en-US" sz="1350" dirty="0"/>
              <a:t>Dean, Student Affairs</a:t>
            </a:r>
            <a:endParaRPr lang="en-GB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DISCIPLINE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3512" y="1752600"/>
            <a:ext cx="8784976" cy="41799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Discipline is all about doing what is demanded to accomplish one’s desired goals and not what is convenient.</a:t>
            </a:r>
          </a:p>
          <a:p>
            <a:pPr marL="0" indent="0" algn="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- Dr. D. O. Oyedepo</a:t>
            </a:r>
          </a:p>
        </p:txBody>
      </p:sp>
    </p:spTree>
    <p:extLst>
      <p:ext uri="{BB962C8B-B14F-4D97-AF65-F5344CB8AC3E}">
        <p14:creationId xmlns:p14="http://schemas.microsoft.com/office/powerpoint/2010/main" val="227544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GB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4000" i="1" dirty="0">
                <a:latin typeface="Arial" panose="020B0604020202020204" pitchFamily="34" charset="0"/>
                <a:cs typeface="Arial" panose="020B0604020202020204" pitchFamily="34" charset="0"/>
              </a:rPr>
              <a:t>Preserving from failure or decline, the set of shared attitudes, values and practices that characterize the way we think, behave or work in Covenant University.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03512" y="153144"/>
            <a:ext cx="8964488" cy="111561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“Maintaining the culture of discipline”</a:t>
            </a:r>
          </a:p>
        </p:txBody>
      </p:sp>
    </p:spTree>
    <p:extLst>
      <p:ext uri="{BB962C8B-B14F-4D97-AF65-F5344CB8AC3E}">
        <p14:creationId xmlns:p14="http://schemas.microsoft.com/office/powerpoint/2010/main" val="114269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1" y="1982757"/>
            <a:ext cx="8077201" cy="3617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 culture of discipline is not a principle of business, it is a principle of greatness.</a:t>
            </a:r>
          </a:p>
          <a:p>
            <a:pPr marL="0" indent="0" algn="r">
              <a:buNone/>
            </a:pPr>
            <a:b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 - James C. Collin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STUDENT CONDUCT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Chaplaincy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Residency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Dress Code</a:t>
            </a:r>
          </a:p>
          <a:p>
            <a:pPr>
              <a:lnSpc>
                <a:spcPct val="150000"/>
              </a:lnSpc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Academic Honesty</a:t>
            </a:r>
          </a:p>
        </p:txBody>
      </p:sp>
    </p:spTree>
    <p:extLst>
      <p:ext uri="{BB962C8B-B14F-4D97-AF65-F5344CB8AC3E}">
        <p14:creationId xmlns:p14="http://schemas.microsoft.com/office/powerpoint/2010/main" val="1739353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CHAPLAINCY</a:t>
            </a:r>
          </a:p>
        </p:txBody>
      </p:sp>
      <p:pic>
        <p:nvPicPr>
          <p:cNvPr id="4" name="Picture 2" descr="C:\Users\user\Desktop\ready\chapel pan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28" y="1676400"/>
            <a:ext cx="817377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3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03512" y="533400"/>
            <a:ext cx="8784976" cy="5703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Chapel Services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Sundays and Tuesday/Thursdays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Chapel attendance is mandatory</a:t>
            </a:r>
          </a:p>
          <a:p>
            <a:pPr lvl="1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decorum during Chapel services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Punctuality</a:t>
            </a:r>
          </a:p>
          <a:p>
            <a:pPr lvl="1"/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atleast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15mins prior to the beginning of the service</a:t>
            </a:r>
          </a:p>
          <a:p>
            <a:pPr marL="342809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Dress code must be strictly observed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Attend Chapel Services with Bibles and Writing Materials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41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RESIDENCY</a:t>
            </a:r>
          </a:p>
        </p:txBody>
      </p:sp>
      <p:pic>
        <p:nvPicPr>
          <p:cNvPr id="6" name="Picture 2" descr="C:\Users\user\Desktop\ready\eagle square pan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67" y="1676400"/>
            <a:ext cx="857026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426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4" y="533400"/>
            <a:ext cx="5611687" cy="5703912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Eligibility for accommodation</a:t>
            </a:r>
          </a:p>
          <a:p>
            <a:pPr lvl="2"/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of fees and Current Student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Squatting is not allowed</a:t>
            </a:r>
          </a:p>
          <a:p>
            <a:pPr lvl="2"/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bed space per student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5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student is allowed to leave without a permission </a:t>
            </a:r>
          </a:p>
          <a:p>
            <a:pPr lvl="2"/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Exeats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Picture 2" descr="C:\Users\user\Desktop\ready\rooftop view from john hall.jpg"/>
          <p:cNvPicPr>
            <a:picLocks noGrp="1" noChangeAspect="1" noChangeArrowheads="1"/>
          </p:cNvPicPr>
          <p:nvPr>
            <p:ph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3" b="501"/>
          <a:stretch/>
        </p:blipFill>
        <p:spPr bwMode="auto">
          <a:xfrm>
            <a:off x="7315201" y="1295400"/>
            <a:ext cx="3173413" cy="49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5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2" y="1447800"/>
            <a:ext cx="5333999" cy="48006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Cooking</a:t>
            </a:r>
          </a:p>
          <a:p>
            <a:pPr lvl="2"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 are purchased at the Cafeterias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roll call daily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enabled devices are prohibited</a:t>
            </a:r>
          </a:p>
          <a:p>
            <a:endParaRPr lang="en-GB" dirty="0"/>
          </a:p>
        </p:txBody>
      </p:sp>
      <p:pic>
        <p:nvPicPr>
          <p:cNvPr id="5" name="Picture 2" descr="C:\Users\user\Desktop\ready\joseph hall p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1295400"/>
            <a:ext cx="3733799" cy="454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76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3513" y="1917226"/>
            <a:ext cx="6830887" cy="36174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Student Conduct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Roles of Faculty and Staff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1752601" y="685800"/>
            <a:ext cx="8603665" cy="4286264"/>
          </a:xfrm>
        </p:spPr>
        <p:txBody>
          <a:bodyPr/>
          <a:lstStyle/>
          <a:p>
            <a:pPr marL="0" indent="0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DRESS CODE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38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1752600"/>
            <a:ext cx="3657599" cy="4114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898125" y="1600200"/>
            <a:ext cx="4617475" cy="4143832"/>
            <a:chOff x="4114800" y="1821538"/>
            <a:chExt cx="4322081" cy="414383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1206" y="3869690"/>
              <a:ext cx="2155675" cy="208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889828"/>
              <a:ext cx="2143125" cy="2075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841" y="1821539"/>
              <a:ext cx="2143125" cy="2061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821538"/>
              <a:ext cx="2143125" cy="20102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5898126" y="3244334"/>
            <a:ext cx="395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Vs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83279" y="3810000"/>
            <a:ext cx="665567" cy="715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49" b="1" dirty="0">
                <a:solidFill>
                  <a:prstClr val="black">
                    <a:lumMod val="95000"/>
                    <a:lumOff val="5000"/>
                  </a:prstClr>
                </a:solidFill>
                <a:latin typeface="Rockwell Condensed" pitchFamily="18" charset="0"/>
                <a:ea typeface="+mj-ea"/>
                <a:cs typeface="Times New Roman" pitchFamily="18" charset="0"/>
              </a:rPr>
              <a:t>Vs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049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8786" y="1425443"/>
            <a:ext cx="3919578" cy="4648200"/>
            <a:chOff x="-146801" y="1447800"/>
            <a:chExt cx="3578398" cy="393112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6801" y="1447800"/>
              <a:ext cx="1990503" cy="3931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017" y="1447800"/>
              <a:ext cx="1762580" cy="2038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016" y="3505199"/>
              <a:ext cx="1762581" cy="1873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0"/>
            <a:ext cx="2241378" cy="222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229" y="3858444"/>
            <a:ext cx="4317949" cy="223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548756" y="3380211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prstClr val="black">
                    <a:lumMod val="95000"/>
                    <a:lumOff val="5000"/>
                  </a:prstClr>
                </a:solidFill>
                <a:latin typeface="Rockwell Condensed" pitchFamily="18" charset="0"/>
                <a:cs typeface="Times New Roman" pitchFamily="18" charset="0"/>
              </a:rPr>
              <a:t>Vs</a:t>
            </a:r>
            <a:endParaRPr lang="en-GB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28" y="1524000"/>
            <a:ext cx="2076572" cy="2342748"/>
          </a:xfrm>
        </p:spPr>
      </p:pic>
    </p:spTree>
    <p:extLst>
      <p:ext uri="{BB962C8B-B14F-4D97-AF65-F5344CB8AC3E}">
        <p14:creationId xmlns:p14="http://schemas.microsoft.com/office/powerpoint/2010/main" val="111292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28" y="152400"/>
            <a:ext cx="8783372" cy="111561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PROHIBITED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93372"/>
            <a:ext cx="213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3372"/>
            <a:ext cx="304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393372"/>
            <a:ext cx="2428875" cy="19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962401"/>
            <a:ext cx="2686050" cy="218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940" y="3861026"/>
            <a:ext cx="2546061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587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628" y="249897"/>
            <a:ext cx="8783372" cy="111561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PROHIBITED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02" y="3785043"/>
            <a:ext cx="3449549" cy="238615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4" y="3785042"/>
            <a:ext cx="3954037" cy="237724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66" y="1341071"/>
            <a:ext cx="395403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02" y="1341071"/>
            <a:ext cx="3449549" cy="21336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3144"/>
            <a:ext cx="9010650" cy="1115616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8451" y="2073055"/>
            <a:ext cx="9012089" cy="3559433"/>
            <a:chOff x="120650" y="2071777"/>
            <a:chExt cx="9012089" cy="355943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" y="2071777"/>
              <a:ext cx="2743200" cy="3559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419" y="2071777"/>
              <a:ext cx="2997320" cy="355943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1" y="2073054"/>
            <a:ext cx="3277919" cy="35594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762000"/>
            <a:ext cx="8784976" cy="4824536"/>
          </a:xfrm>
        </p:spPr>
        <p:txBody>
          <a:bodyPr/>
          <a:lstStyle/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ROLES OF FACULTY AND STAFF</a:t>
            </a:r>
            <a:endParaRPr lang="en-GB" sz="5400" b="1" dirty="0"/>
          </a:p>
        </p:txBody>
      </p:sp>
    </p:spTree>
    <p:extLst>
      <p:ext uri="{BB962C8B-B14F-4D97-AF65-F5344CB8AC3E}">
        <p14:creationId xmlns:p14="http://schemas.microsoft.com/office/powerpoint/2010/main" val="1890942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</p:txBody>
      </p:sp>
      <p:pic>
        <p:nvPicPr>
          <p:cNvPr id="35842" name="Picture 2" descr="http://biblepaedia.files.wordpress.com/2013/12/gods-c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00200"/>
            <a:ext cx="8153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IN-LOCO PARENTIS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4" y="1447800"/>
            <a:ext cx="6320811" cy="4572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Chaplaincy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Pastoral Care and Ministrations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Covenant Student Support  Programme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Connect both students and faculty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Academic Advising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freshman year to final year</a:t>
            </a:r>
          </a:p>
        </p:txBody>
      </p:sp>
      <p:pic>
        <p:nvPicPr>
          <p:cNvPr id="44036" name="Picture 4" descr="http://vidyalayaschoolsoftware.com/Content/vidimages/whyVidyalayaimg/parent-student-lo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2810" y="2006579"/>
            <a:ext cx="1664358" cy="343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2286000" y="2590800"/>
            <a:ext cx="5943600" cy="3450078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  <a:defRPr/>
            </a:pPr>
            <a:r>
              <a:rPr lang="en-US" sz="5700" i="1" dirty="0">
                <a:latin typeface="Arial" panose="020B0604020202020204" pitchFamily="34" charset="0"/>
                <a:cs typeface="Arial" panose="020B0604020202020204" pitchFamily="34" charset="0"/>
              </a:rPr>
              <a:t>“To be Lawless is to be Lifeless”</a:t>
            </a:r>
          </a:p>
          <a:p>
            <a:pPr marL="342809" lvl="1" indent="0">
              <a:buNone/>
            </a:pP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9" lvl="1" indent="0">
              <a:buNone/>
            </a:pP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9" lvl="1" indent="0">
              <a:buNone/>
            </a:pP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9" lvl="1" indent="0">
              <a:buNone/>
            </a:pP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09" lvl="1" indent="0" algn="r">
              <a:buNone/>
            </a:pPr>
            <a:r>
              <a:rPr lang="en-US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-Dr. D. O. Oyedepo</a:t>
            </a:r>
          </a:p>
          <a:p>
            <a:pPr marL="0" indent="0">
              <a:buNone/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082" name="Picture 2" descr="http://lexxistalking.com/wp-content/uploads/David_Oyede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0194" y="3810000"/>
            <a:ext cx="1953884" cy="2230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2743201"/>
            <a:ext cx="7924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9718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ker.com/cliparts/6/7/6/e/13582119241366942069thank-you-m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1" y="1447801"/>
            <a:ext cx="4715223" cy="369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651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jobinterviewtools.com/blog/wp-content/uploads/2010/01/dreamstimemedium_19473030-3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905000"/>
            <a:ext cx="42672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8361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43000"/>
            <a:ext cx="5181600" cy="36174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be a leading world class Christian mission University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committed to raising a new generation of leaders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all fields of human endeavor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2770" name="Picture 2" descr="http://www.michaelnichols.org/wp-content/uploads/2012/03/vi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981200"/>
            <a:ext cx="3665726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428" y="0"/>
            <a:ext cx="8783372" cy="111561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OUR CORE VALUES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03514" y="1066800"/>
            <a:ext cx="5840287" cy="4226024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Spirituality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Possibility Mentality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Capacity Building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Responsibility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Diligence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Sacrifice</a:t>
            </a:r>
          </a:p>
        </p:txBody>
      </p:sp>
      <p:pic>
        <p:nvPicPr>
          <p:cNvPr id="33794" name="Picture 2" descr="http://www.globalteleforce.com/public/img/content/core_val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33601"/>
            <a:ext cx="3134318" cy="3345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600" y="1620083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…this demands a high level of discipline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411731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0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555776"/>
            <a:ext cx="8784976" cy="2930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</p:txBody>
      </p:sp>
    </p:spTree>
    <p:extLst>
      <p:ext uri="{BB962C8B-B14F-4D97-AF65-F5344CB8AC3E}">
        <p14:creationId xmlns:p14="http://schemas.microsoft.com/office/powerpoint/2010/main" val="359288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412776"/>
            <a:ext cx="8784976" cy="4302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keep in an existing state: preserve from failure or decline</a:t>
            </a:r>
          </a:p>
          <a:p>
            <a:pPr marL="0" indent="0" algn="just"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spcBef>
                <a:spcPts val="1200"/>
              </a:spcBef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To sustain against opposition or danger: uphold and defend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-(2017) Merriam Webster Inc.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4" y="1447800"/>
            <a:ext cx="8888287" cy="408688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set of shared attitudes, values, goals, and practices that characterize an institution or organization, OR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 way of thinking, behaving, or working that exists in a place or organization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      -(2017) Merriam Webster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3649</TotalTime>
  <Words>402</Words>
  <Application>Microsoft Office PowerPoint</Application>
  <PresentationFormat>Widescreen</PresentationFormat>
  <Paragraphs>96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Georgia</vt:lpstr>
      <vt:lpstr>Rockwell</vt:lpstr>
      <vt:lpstr>Rockwell Condensed</vt:lpstr>
      <vt:lpstr>Times New Roman</vt:lpstr>
      <vt:lpstr>Wingdings</vt:lpstr>
      <vt:lpstr>Office Theme</vt:lpstr>
      <vt:lpstr>Custom Design</vt:lpstr>
      <vt:lpstr>Maintaining the Culture of Discipline among Students: The Roles of Faculty and Staff </vt:lpstr>
      <vt:lpstr>OUTLINE</vt:lpstr>
      <vt:lpstr>PowerPoint Presentation</vt:lpstr>
      <vt:lpstr>VISION</vt:lpstr>
      <vt:lpstr>OUR CORE VALUES</vt:lpstr>
      <vt:lpstr>PowerPoint Presentation</vt:lpstr>
      <vt:lpstr>PowerPoint Presentation</vt:lpstr>
      <vt:lpstr>MAINTAINING</vt:lpstr>
      <vt:lpstr>CULTURE</vt:lpstr>
      <vt:lpstr>DISCIPLINE</vt:lpstr>
      <vt:lpstr>“Maintaining the culture of discipline”</vt:lpstr>
      <vt:lpstr>PowerPoint Presentation</vt:lpstr>
      <vt:lpstr>STUDENT CONDUCT</vt:lpstr>
      <vt:lpstr>CHAPLAINCY</vt:lpstr>
      <vt:lpstr>PowerPoint Presentation</vt:lpstr>
      <vt:lpstr>PowerPoint Presentation</vt:lpstr>
      <vt:lpstr>RESIDENCY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PROHIBITED</vt:lpstr>
      <vt:lpstr>PROHIBITED </vt:lpstr>
      <vt:lpstr>RECOMMENDED</vt:lpstr>
      <vt:lpstr>PowerPoint Presentation</vt:lpstr>
      <vt:lpstr> PARTNERSHIP</vt:lpstr>
      <vt:lpstr>IN-LOCO PARENTIS ROLE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Administrative Quality For Vision 10: 2022</dc:title>
  <dc:creator>HP</dc:creator>
  <cp:lastModifiedBy>CUSAS032</cp:lastModifiedBy>
  <cp:revision>58</cp:revision>
  <dcterms:created xsi:type="dcterms:W3CDTF">2014-01-31T21:42:27Z</dcterms:created>
  <dcterms:modified xsi:type="dcterms:W3CDTF">2018-08-10T08:22:00Z</dcterms:modified>
</cp:coreProperties>
</file>