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374" r:id="rId3"/>
    <p:sldId id="304" r:id="rId4"/>
    <p:sldId id="278" r:id="rId5"/>
    <p:sldId id="276" r:id="rId6"/>
    <p:sldId id="279" r:id="rId7"/>
    <p:sldId id="271" r:id="rId8"/>
    <p:sldId id="372" r:id="rId9"/>
    <p:sldId id="275" r:id="rId10"/>
    <p:sldId id="376" r:id="rId11"/>
    <p:sldId id="272" r:id="rId12"/>
    <p:sldId id="400" r:id="rId13"/>
    <p:sldId id="281" r:id="rId14"/>
    <p:sldId id="398" r:id="rId15"/>
    <p:sldId id="283" r:id="rId16"/>
    <p:sldId id="402" r:id="rId17"/>
    <p:sldId id="285" r:id="rId18"/>
    <p:sldId id="401" r:id="rId19"/>
    <p:sldId id="287" r:id="rId20"/>
    <p:sldId id="404" r:id="rId21"/>
    <p:sldId id="289" r:id="rId22"/>
    <p:sldId id="403" r:id="rId23"/>
    <p:sldId id="291" r:id="rId24"/>
    <p:sldId id="406" r:id="rId25"/>
    <p:sldId id="293" r:id="rId26"/>
    <p:sldId id="405" r:id="rId27"/>
    <p:sldId id="295" r:id="rId28"/>
    <p:sldId id="407" r:id="rId29"/>
    <p:sldId id="297" r:id="rId30"/>
    <p:sldId id="409" r:id="rId31"/>
    <p:sldId id="299" r:id="rId32"/>
    <p:sldId id="408" r:id="rId33"/>
    <p:sldId id="301" r:id="rId34"/>
    <p:sldId id="410" r:id="rId35"/>
    <p:sldId id="302" r:id="rId36"/>
    <p:sldId id="411" r:id="rId37"/>
    <p:sldId id="339" r:id="rId38"/>
  </p:sldIdLst>
  <p:sldSz cx="12192000" cy="6858000"/>
  <p:notesSz cx="6858000" cy="9144000"/>
  <p:defaultTextStyle>
    <a:defPPr>
      <a:defRPr lang="en-N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5"/>
    <p:restoredTop sz="94699"/>
  </p:normalViewPr>
  <p:slideViewPr>
    <p:cSldViewPr snapToGrid="0" snapToObjects="1">
      <p:cViewPr varScale="1">
        <p:scale>
          <a:sx n="150" d="100"/>
          <a:sy n="150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20706-932E-B045-9AB6-1B75B360F77E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DA957-C313-D649-AD80-CB2D31D80AB5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11653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DA957-C313-D649-AD80-CB2D31D80AB5}" type="slidenum">
              <a:rPr lang="en-NG" smtClean="0"/>
              <a:t>29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93348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DA957-C313-D649-AD80-CB2D31D80AB5}" type="slidenum">
              <a:rPr lang="en-NG" smtClean="0"/>
              <a:t>31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73461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7DA957-C313-D649-AD80-CB2D31D80AB5}" type="slidenum">
              <a:rPr lang="en-NG" smtClean="0"/>
              <a:t>33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433967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50B2-D534-664A-B1EA-C4CD4C232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56F0E-C59D-0E47-BC59-DF1CF4339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878F6-E30B-BB48-8E5B-BEF464711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62ABD-6F49-204F-B6AA-B86B0244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66170-A380-AA48-AECC-56E6A4FC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65287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CA3D8-F312-2748-894C-611D2C5D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56FA4-1E23-DB49-9A5C-EFC24B3D2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07F05-800C-4C43-866E-85335AE2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51F18-77EF-7243-8839-5EC970779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4D83D-3937-8E42-A0B0-D2B906B8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42549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3F47A-8375-F142-87EF-F83516E49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9B57B-073D-9345-B998-B8A36F99A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018E1-6E0B-1144-85FE-1C1880758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1C0A9-CD17-A144-A0CB-4605B031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8367D-9E43-CC42-AC7D-D8DB09DE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405531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988C3-EB8C-F54B-8108-0BE41019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79CA-FE03-BB4E-9924-78884E6EC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763AE-AE1E-AE4E-A726-299800E0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DBF21-3ECC-BA43-8ECD-5AC3E27AF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5AF23-4E11-7D47-B521-FB12F0304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6117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D538-C1FE-B64F-A923-C12B1116A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7476F-5696-6F4B-AD5F-64C870293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1ADCE-4053-2947-9039-5D5A7CF63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7F64A-0784-E946-A118-2A8B5EB40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CF699-BA19-224C-ABF1-D77DAF63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8590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2603-5AB6-CC4D-9396-911EDC28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39858-0F42-4D48-A169-86A0CE647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41373-6D3D-A348-A628-640E685F5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6678B-38CE-5B49-96EF-1B6A89AB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49CF4-3C1C-C543-A723-1F180F36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987E5-36B6-794A-B160-A9878F40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74398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9CEC9-143F-7447-BD4F-811D53DBA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4E8C2-2532-C04C-8334-720992C70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23DED-DF16-5343-B24A-B5F102FCC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36583-CF07-2047-AAF1-D9D86E7C86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DC245-ADA1-EB4F-AF09-9A1CEA48D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22D1AF-10B4-3647-B6EE-8A8CD490B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CC0FA3-EB16-9347-97CA-2D008C9D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B6B4BA-D927-3848-9CB5-A5AFB6B0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6887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276A-1707-1A4B-955E-A3DA30C3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3C584-9967-5C4E-A4F3-5EB5344A4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1DCFE-4F82-744F-B817-049991AA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9AEF1-0FF8-C34F-A3AA-B4E96838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38711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CE7341-1038-C14D-9F03-D936FFD8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5C310-72D1-2941-8C19-6927D0FF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E63B9-D4F7-DF4A-9223-5A1A780E5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73054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F7263-6D31-9044-AF9F-204DBDE6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FD46B-83B0-5E45-8AD7-792FE8A4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5BA2B-1C5A-DC47-9E3E-9DD4862C7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04E53-6711-DE4C-AB9F-E0EC9B8A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86232-A76D-8C4E-9ADF-C696EDC6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5FEFF-6AA3-F541-B546-938C137C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25049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3D94C-CEFC-B547-962F-501DD728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C476DE-5ACE-8E44-BA14-69C4FDA9C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B1426-1D56-3645-9E88-6CB09894E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0A3DCE-1237-E240-9769-55484321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96DD1-7E32-F840-BC3E-43E92597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A5028-EFA0-AC43-93E2-75302C3D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187969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98F95D-BD88-4442-B6CB-2776E3085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2F1BA-7BA5-7341-BDC5-8FA9FE7F3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BAAE0-CA6B-8D4A-BC42-95335602C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E0CBA-E5EA-DB4A-8C8C-C3CB79308644}" type="datetimeFigureOut">
              <a:rPr lang="en-NG" smtClean="0"/>
              <a:t>08/01/2021</a:t>
            </a:fld>
            <a:endParaRPr lang="en-N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56A54-FC75-F34B-BAF3-64F978883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6AC27-6F88-2940-BAE4-9FC02E1F2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EE67-A55D-CC44-A44B-719AD4BBB883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3459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2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hdphoto" Target="../media/hdphoto29.wdp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75.png"/><Relationship Id="rId10" Type="http://schemas.microsoft.com/office/2007/relationships/hdphoto" Target="../media/hdphoto32.wdp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33.wdp"/><Relationship Id="rId7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34.wdp"/><Relationship Id="rId4" Type="http://schemas.openxmlformats.org/officeDocument/2006/relationships/image" Target="../media/image83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microsoft.com/office/2007/relationships/hdphoto" Target="../media/hdphoto3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microsoft.com/office/2007/relationships/hdphoto" Target="../media/hdphoto4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12" Type="http://schemas.microsoft.com/office/2007/relationships/hdphoto" Target="../media/hdphoto5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7.wdp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0" Type="http://schemas.microsoft.com/office/2007/relationships/hdphoto" Target="../media/hdphoto49.wdp"/><Relationship Id="rId4" Type="http://schemas.microsoft.com/office/2007/relationships/hdphoto" Target="../media/hdphoto46.wdp"/><Relationship Id="rId9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openxmlformats.org/officeDocument/2006/relationships/image" Target="../media/image114.png"/><Relationship Id="rId7" Type="http://schemas.openxmlformats.org/officeDocument/2006/relationships/image" Target="../media/image116.png"/><Relationship Id="rId12" Type="http://schemas.microsoft.com/office/2007/relationships/hdphoto" Target="../media/hdphoto5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2.wdp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0" Type="http://schemas.microsoft.com/office/2007/relationships/hdphoto" Target="../media/hdphoto54.wdp"/><Relationship Id="rId4" Type="http://schemas.microsoft.com/office/2007/relationships/hdphoto" Target="../media/hdphoto51.wdp"/><Relationship Id="rId9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2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2D6C2F-1BE8-A14B-9493-464723190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01897"/>
            <a:ext cx="9144000" cy="687157"/>
          </a:xfrm>
        </p:spPr>
        <p:txBody>
          <a:bodyPr anchor="ctr"/>
          <a:lstStyle/>
          <a:p>
            <a:r>
              <a:rPr lang="en-NG" dirty="0"/>
              <a:t>AAA. </a:t>
            </a:r>
            <a:r>
              <a:rPr lang="en-NG" b="1" i="1" dirty="0"/>
              <a:t>Atayero</a:t>
            </a:r>
            <a:r>
              <a:rPr lang="en-NG" dirty="0"/>
              <a:t>, PhD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82DDB2C-08A9-5F4A-9923-B6F0E354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01" y="27306"/>
            <a:ext cx="8486222" cy="3041358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33B0775-CD74-B042-8CA7-96545808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76" y="-1153"/>
            <a:ext cx="3088339" cy="3181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0AC382-4B6F-854D-AF29-9AC37A9BF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79546"/>
            <a:ext cx="9144000" cy="974215"/>
          </a:xfrm>
        </p:spPr>
        <p:txBody>
          <a:bodyPr>
            <a:noAutofit/>
          </a:bodyPr>
          <a:lstStyle/>
          <a:p>
            <a:r>
              <a:rPr lang="en-NG" sz="3200" b="1" i="1" dirty="0"/>
              <a:t>THE</a:t>
            </a:r>
            <a:r>
              <a:rPr lang="en-NG" sz="3200" b="1" dirty="0"/>
              <a:t> </a:t>
            </a:r>
            <a:r>
              <a:rPr lang="en-NG" sz="3200" dirty="0"/>
              <a:t>SDG IMPACT RANKINGS: </a:t>
            </a:r>
            <a:br>
              <a:rPr lang="en-NG" sz="3200" dirty="0"/>
            </a:br>
            <a:r>
              <a:rPr lang="en-NG" sz="3200" dirty="0"/>
              <a:t>MATTERS ARISING </a:t>
            </a:r>
            <a:br>
              <a:rPr lang="en-NG" sz="3200" dirty="0"/>
            </a:br>
            <a:r>
              <a:rPr lang="en-NG" sz="3200" dirty="0"/>
              <a:t>&amp; </a:t>
            </a:r>
            <a:br>
              <a:rPr lang="en-NG" sz="3200" dirty="0"/>
            </a:br>
            <a:r>
              <a:rPr lang="en-NG" sz="3200" dirty="0"/>
              <a:t>STRATEGIES FOR IMPROVED PERFORMANCE </a:t>
            </a:r>
          </a:p>
        </p:txBody>
      </p:sp>
    </p:spTree>
    <p:extLst>
      <p:ext uri="{BB962C8B-B14F-4D97-AF65-F5344CB8AC3E}">
        <p14:creationId xmlns:p14="http://schemas.microsoft.com/office/powerpoint/2010/main" val="383106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2F10-2CEE-3948-B3CB-6EA36430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475" y="262466"/>
            <a:ext cx="5925306" cy="574675"/>
          </a:xfrm>
        </p:spPr>
        <p:txBody>
          <a:bodyPr>
            <a:normAutofit fontScale="90000"/>
          </a:bodyPr>
          <a:lstStyle/>
          <a:p>
            <a:r>
              <a:rPr lang="en-NG" dirty="0"/>
              <a:t>SDG1: Scoring Methodology  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88E5B48-44E1-764A-BB34-0C579521D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9067"/>
            <a:ext cx="12186257" cy="5858933"/>
          </a:xfrm>
        </p:spPr>
      </p:pic>
    </p:spTree>
    <p:extLst>
      <p:ext uri="{BB962C8B-B14F-4D97-AF65-F5344CB8AC3E}">
        <p14:creationId xmlns:p14="http://schemas.microsoft.com/office/powerpoint/2010/main" val="4219637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16531" y="3073227"/>
            <a:ext cx="3610894" cy="3707281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46" t="52473" r="26899" b="9318"/>
          <a:stretch/>
        </p:blipFill>
        <p:spPr>
          <a:xfrm>
            <a:off x="8893" y="3383280"/>
            <a:ext cx="2095426" cy="345685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04A70660-BC8B-4543-BC86-866C0C313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531" y="-1"/>
            <a:ext cx="1939871" cy="3049295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01" t="4363" r="2542" b="3387"/>
          <a:stretch/>
        </p:blipFill>
        <p:spPr>
          <a:xfrm>
            <a:off x="0" y="17864"/>
            <a:ext cx="8330476" cy="336541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003" r="990"/>
          <a:stretch/>
        </p:blipFill>
        <p:spPr>
          <a:xfrm>
            <a:off x="2125132" y="3618653"/>
            <a:ext cx="6205343" cy="30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8F16F24-3CDE-8C41-925E-AD76C949F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7295"/>
            <a:ext cx="9154583" cy="3670705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F54476E6-ACEC-2744-8E3C-3AC9108DE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1" t="21159" r="3449" b="35913"/>
          <a:stretch/>
        </p:blipFill>
        <p:spPr>
          <a:xfrm>
            <a:off x="0" y="0"/>
            <a:ext cx="8625418" cy="304341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DBAEF2E2-882C-6044-BAD8-14E012EEB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3741"/>
          <a:stretch/>
        </p:blipFill>
        <p:spPr>
          <a:xfrm>
            <a:off x="7486384" y="0"/>
            <a:ext cx="4705616" cy="3333750"/>
          </a:xfrm>
        </p:spPr>
      </p:pic>
    </p:spTree>
    <p:extLst>
      <p:ext uri="{BB962C8B-B14F-4D97-AF65-F5344CB8AC3E}">
        <p14:creationId xmlns:p14="http://schemas.microsoft.com/office/powerpoint/2010/main" val="428387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16531" y="3182473"/>
            <a:ext cx="3597992" cy="35979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0" t="41778" r="32531" b="8929"/>
          <a:stretch/>
        </p:blipFill>
        <p:spPr>
          <a:xfrm>
            <a:off x="8893" y="3383280"/>
            <a:ext cx="2036766" cy="3487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16531" y="77535"/>
            <a:ext cx="1972733" cy="3054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65" t="3651" r="3099" b="3215"/>
          <a:stretch/>
        </p:blipFill>
        <p:spPr>
          <a:xfrm>
            <a:off x="-11314" y="0"/>
            <a:ext cx="8304466" cy="3474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301"/>
          <a:stretch/>
        </p:blipFill>
        <p:spPr>
          <a:xfrm>
            <a:off x="2091267" y="3566158"/>
            <a:ext cx="6201884" cy="301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882C499-DE5B-DC40-AFF5-91DB5665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917" y="1672166"/>
            <a:ext cx="7440083" cy="257462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5EBE388-456B-7646-93DA-2872E127B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5" t="21756" r="1805" b="33877"/>
          <a:stretch/>
        </p:blipFill>
        <p:spPr>
          <a:xfrm>
            <a:off x="0" y="4045638"/>
            <a:ext cx="7863416" cy="281236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7405EAA-5D12-8C4F-BC45-1E4200F8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096"/>
          <a:stretch/>
        </p:blipFill>
        <p:spPr>
          <a:xfrm>
            <a:off x="0" y="0"/>
            <a:ext cx="6754024" cy="16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8313331" cy="337758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06368" y="3124237"/>
            <a:ext cx="3588334" cy="3588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98" t="34803" r="30081" b="10998"/>
          <a:stretch/>
        </p:blipFill>
        <p:spPr>
          <a:xfrm>
            <a:off x="97298" y="3383280"/>
            <a:ext cx="1865778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49300" y="0"/>
            <a:ext cx="2050682" cy="304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556" t="12263"/>
          <a:stretch/>
        </p:blipFill>
        <p:spPr>
          <a:xfrm>
            <a:off x="1905181" y="3778610"/>
            <a:ext cx="6387830" cy="27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5B43052-EC0A-1147-83DF-49DA11A9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719" y="3863938"/>
            <a:ext cx="5992973" cy="22003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6E8C895-475E-1644-8250-6F1C534FC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76"/>
          <a:stretch/>
        </p:blipFill>
        <p:spPr>
          <a:xfrm>
            <a:off x="7154333" y="32855"/>
            <a:ext cx="4212167" cy="34223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B106B2F-4408-7849-8410-DB064DB7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3938"/>
            <a:ext cx="5977031" cy="194248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77C0B8F-CECF-B54D-A160-8B6776B2A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98" y="956304"/>
            <a:ext cx="5907482" cy="180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41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068"/>
          <a:stretch/>
        </p:blipFill>
        <p:spPr>
          <a:xfrm>
            <a:off x="2265353" y="3611894"/>
            <a:ext cx="6050279" cy="307316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97416" y="3175000"/>
            <a:ext cx="3625573" cy="3625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93" r="29779" b="11048"/>
          <a:stretch/>
        </p:blipFill>
        <p:spPr>
          <a:xfrm>
            <a:off x="7473" y="81502"/>
            <a:ext cx="2151687" cy="6603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97416" y="57427"/>
            <a:ext cx="2533201" cy="292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011" r="2439"/>
          <a:stretch/>
        </p:blipFill>
        <p:spPr>
          <a:xfrm>
            <a:off x="1764574" y="339316"/>
            <a:ext cx="6551058" cy="273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9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CDB77E12-7E60-6940-A4A8-D8CC3388F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15" y="1184557"/>
            <a:ext cx="5858890" cy="18309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EA857FDE-F887-EA49-8A96-B736E4F9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9" y="3842538"/>
            <a:ext cx="5865750" cy="17236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>
            <a:extLst>
              <a:ext uri="{FF2B5EF4-FFF2-40B4-BE49-F238E27FC236}">
                <a16:creationId xmlns:a16="http://schemas.microsoft.com/office/drawing/2014/main" id="{48454543-D638-5C4E-87EB-4E0AC832F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9" y="1291811"/>
            <a:ext cx="5863898" cy="205236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3B31CE2-2736-0F49-BDC7-AD88031786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28" t="52148" r="4529" b="13388"/>
          <a:stretch/>
        </p:blipFill>
        <p:spPr>
          <a:xfrm>
            <a:off x="6257839" y="3609452"/>
            <a:ext cx="5670843" cy="21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57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953" r="37592" b="13110"/>
          <a:stretch/>
        </p:blipFill>
        <p:spPr>
          <a:xfrm>
            <a:off x="0" y="0"/>
            <a:ext cx="1769533" cy="4993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6686" t="8289" r="2737" b="9125"/>
          <a:stretch/>
        </p:blipFill>
        <p:spPr>
          <a:xfrm>
            <a:off x="2283370" y="0"/>
            <a:ext cx="6050279" cy="3362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84"/>
          <a:stretch/>
        </p:blipFill>
        <p:spPr>
          <a:xfrm>
            <a:off x="254000" y="3594578"/>
            <a:ext cx="7996119" cy="314356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08621" y="3157866"/>
            <a:ext cx="3615646" cy="3615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86343" y="0"/>
            <a:ext cx="2294379" cy="30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B587-7D81-CB4A-9E23-1C29B734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266" y="518583"/>
            <a:ext cx="7755467" cy="767821"/>
          </a:xfrm>
        </p:spPr>
        <p:txBody>
          <a:bodyPr/>
          <a:lstStyle/>
          <a:p>
            <a:pPr algn="ctr"/>
            <a:r>
              <a:rPr lang="en-N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4689F-0127-1D44-A2FA-7839BF9F0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417" y="1919356"/>
            <a:ext cx="8694197" cy="4218977"/>
          </a:xfrm>
        </p:spPr>
        <p:txBody>
          <a:bodyPr>
            <a:noAutofit/>
          </a:bodyPr>
          <a:lstStyle/>
          <a:p>
            <a:r>
              <a:rPr lang="en-NG" sz="3200" i="1" dirty="0"/>
              <a:t>THE Inaugural </a:t>
            </a:r>
            <a:r>
              <a:rPr lang="en-NG" sz="3200" dirty="0"/>
              <a:t>SDG Impact Rankings (IR) </a:t>
            </a:r>
            <a:r>
              <a:rPr lang="en-NG" sz="3200" i="1" dirty="0"/>
              <a:t>2019</a:t>
            </a:r>
          </a:p>
          <a:p>
            <a:r>
              <a:rPr lang="en-NG" sz="3200" dirty="0"/>
              <a:t>Impact Rankings Methodolog</a:t>
            </a:r>
            <a:r>
              <a:rPr lang="en-US" sz="3200" dirty="0"/>
              <a:t>y</a:t>
            </a:r>
            <a:endParaRPr lang="en-NG" sz="3200" i="1" dirty="0"/>
          </a:p>
          <a:p>
            <a:r>
              <a:rPr lang="en-NG" sz="3200" i="1" dirty="0"/>
              <a:t>THE </a:t>
            </a:r>
            <a:r>
              <a:rPr lang="en-NG" sz="3200" dirty="0"/>
              <a:t>IR 2020: </a:t>
            </a:r>
            <a:endParaRPr lang="en-US" sz="3200" dirty="0"/>
          </a:p>
          <a:p>
            <a:pPr lvl="1"/>
            <a:r>
              <a:rPr lang="en-NG" sz="3200" dirty="0"/>
              <a:t>Analysis of Covenant’s Performance</a:t>
            </a:r>
            <a:r>
              <a:rPr lang="en-US" sz="3200" dirty="0"/>
              <a:t> &amp; </a:t>
            </a:r>
          </a:p>
          <a:p>
            <a:pPr lvl="1"/>
            <a:r>
              <a:rPr lang="en-NG" sz="3200" dirty="0"/>
              <a:t>Identification of Gaps</a:t>
            </a:r>
          </a:p>
          <a:p>
            <a:r>
              <a:rPr lang="en-NG" sz="3200" dirty="0"/>
              <a:t>Strategies for Improved Performanc</a:t>
            </a:r>
            <a:r>
              <a:rPr lang="en-US" sz="3200" dirty="0"/>
              <a:t>e</a:t>
            </a:r>
            <a:endParaRPr lang="en-NG" sz="3200" dirty="0"/>
          </a:p>
          <a:p>
            <a:r>
              <a:rPr lang="en-US" sz="3200" dirty="0"/>
              <a:t>Concluding </a:t>
            </a:r>
            <a:r>
              <a:rPr lang="en-NG" sz="3200" dirty="0"/>
              <a:t>Recommendations</a:t>
            </a:r>
          </a:p>
          <a:p>
            <a:endParaRPr lang="en-NG" sz="320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94EFC79-2FA8-FB45-BC65-D908B6E2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364" y="0"/>
            <a:ext cx="1698636" cy="1749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2359F-EE68-2542-81E0-3F612254D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6" t="15101" r="6085" b="16954"/>
          <a:stretch/>
        </p:blipFill>
        <p:spPr>
          <a:xfrm>
            <a:off x="33866" y="1"/>
            <a:ext cx="1664769" cy="177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90D31A-2C55-5245-9D0C-F645D05C6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797968" y="2577340"/>
            <a:ext cx="1298781" cy="170331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6A694A0-60E6-9649-87DC-1DF69C6BA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" y="0"/>
            <a:ext cx="10590569" cy="508315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604A594-5013-EF46-9142-BC7D0BF6FD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03"/>
          <a:stretch/>
        </p:blipFill>
        <p:spPr>
          <a:xfrm>
            <a:off x="7026780" y="5120628"/>
            <a:ext cx="3573987" cy="1737372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7C9B673-EE7C-BE4F-B9D6-0B8278AF8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2" y="5083151"/>
            <a:ext cx="6420903" cy="17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9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0" t="3396" r="2008" b="3818"/>
          <a:stretch/>
        </p:blipFill>
        <p:spPr>
          <a:xfrm>
            <a:off x="101638" y="0"/>
            <a:ext cx="8231127" cy="3318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061" t="8421" b="7757"/>
          <a:stretch/>
        </p:blipFill>
        <p:spPr>
          <a:xfrm>
            <a:off x="2283370" y="3770817"/>
            <a:ext cx="5991669" cy="263495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43586" y="3177594"/>
            <a:ext cx="3579166" cy="3579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908" t="5409" r="33973" b="40972"/>
          <a:stretch/>
        </p:blipFill>
        <p:spPr>
          <a:xfrm>
            <a:off x="0" y="3318590"/>
            <a:ext cx="2009089" cy="353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43586" y="101240"/>
            <a:ext cx="1947232" cy="29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063DFE9-A5A1-C746-A47E-8D5FFA8F5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07343" cy="406771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50AE23F-1042-FF46-BC4C-984F032F7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89651"/>
            <a:ext cx="6096000" cy="266834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5DF933D-31AD-FC49-A4CA-5E176F178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7431"/>
            <a:ext cx="6096000" cy="27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9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59" t="2547" r="2170" b="3983"/>
          <a:stretch/>
        </p:blipFill>
        <p:spPr>
          <a:xfrm>
            <a:off x="92693" y="0"/>
            <a:ext cx="8229563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2" t="10111" r="725" b="7124"/>
          <a:stretch/>
        </p:blipFill>
        <p:spPr>
          <a:xfrm>
            <a:off x="2362200" y="3728698"/>
            <a:ext cx="5872061" cy="256499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24479" y="3175000"/>
            <a:ext cx="3598511" cy="3598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297" t="29817" r="31557" b="9212"/>
          <a:stretch/>
        </p:blipFill>
        <p:spPr>
          <a:xfrm>
            <a:off x="0" y="3516084"/>
            <a:ext cx="1981200" cy="3341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25090" y="0"/>
            <a:ext cx="1977516" cy="301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3C612F0-A75B-6749-8F92-D532CE9F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425"/>
            <a:ext cx="6939280" cy="379971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3466525-11B6-8E4A-BACF-8C2F0156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80" y="0"/>
            <a:ext cx="5252720" cy="271872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D11DA57-552D-3C41-B86C-CAD79DDC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592" y="4139272"/>
            <a:ext cx="6121408" cy="271872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D124B99-C118-3442-93A6-E0660BB97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139272"/>
            <a:ext cx="6260607" cy="27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9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35" r="2359" b="3082"/>
          <a:stretch/>
        </p:blipFill>
        <p:spPr>
          <a:xfrm>
            <a:off x="7962" y="35054"/>
            <a:ext cx="8325688" cy="3348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474"/>
          <a:stretch/>
        </p:blipFill>
        <p:spPr>
          <a:xfrm>
            <a:off x="2268130" y="3474720"/>
            <a:ext cx="6038512" cy="325678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48769" y="3067927"/>
            <a:ext cx="3714869" cy="3714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630" t="40841" r="37901" b="11337"/>
          <a:stretch/>
        </p:blipFill>
        <p:spPr>
          <a:xfrm>
            <a:off x="-10953" y="3429000"/>
            <a:ext cx="2121093" cy="340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25090" y="0"/>
            <a:ext cx="2374910" cy="29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7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51ABD26-1E1C-BA47-8636-D8A0EA38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30"/>
          <a:stretch/>
        </p:blipFill>
        <p:spPr>
          <a:xfrm>
            <a:off x="0" y="391581"/>
            <a:ext cx="12104346" cy="200025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682E48E-A78F-DD4F-9B5F-679CC3E9D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5825"/>
            <a:ext cx="5704417" cy="388384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8CD38E4-0466-4548-B68F-2189A6DFE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244" y="2995083"/>
            <a:ext cx="6027756" cy="38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29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212" r="1833"/>
          <a:stretch/>
        </p:blipFill>
        <p:spPr>
          <a:xfrm>
            <a:off x="0" y="1"/>
            <a:ext cx="8452267" cy="3383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9474" t="11975"/>
          <a:stretch/>
        </p:blipFill>
        <p:spPr>
          <a:xfrm>
            <a:off x="2283370" y="3865276"/>
            <a:ext cx="5967990" cy="257810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88084" y="3121308"/>
            <a:ext cx="3652204" cy="3652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99" t="46540" r="31571" b="9410"/>
          <a:stretch/>
        </p:blipFill>
        <p:spPr>
          <a:xfrm>
            <a:off x="0" y="3742319"/>
            <a:ext cx="2025762" cy="3115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88631" y="0"/>
            <a:ext cx="2534969" cy="292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18F62AD-D48B-C149-91AA-7993117E4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82" y="4775603"/>
            <a:ext cx="5767917" cy="208239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2617A54-14FD-B747-BF8B-C8D42024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2" y="4953000"/>
            <a:ext cx="5315388" cy="1905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9FC238F-E4B4-5C4A-952B-6DA3D5590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2" y="172508"/>
            <a:ext cx="11986331" cy="38279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3F023AA-1081-9E49-88E1-2E9F9F4A6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916" y="947611"/>
            <a:ext cx="6096000" cy="36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62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538" b="234"/>
          <a:stretch/>
        </p:blipFill>
        <p:spPr>
          <a:xfrm>
            <a:off x="-1" y="6150"/>
            <a:ext cx="8290623" cy="334426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88084" y="3132807"/>
            <a:ext cx="3640705" cy="3640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497" t="40243" r="32181" b="8813"/>
          <a:stretch/>
        </p:blipFill>
        <p:spPr>
          <a:xfrm>
            <a:off x="0" y="3383280"/>
            <a:ext cx="1983741" cy="3446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35823" y="0"/>
            <a:ext cx="2021172" cy="3026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708" t="11518" b="6673"/>
          <a:stretch/>
        </p:blipFill>
        <p:spPr>
          <a:xfrm>
            <a:off x="1888128" y="3815202"/>
            <a:ext cx="6382527" cy="255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4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491E8B4D-7622-BC47-A9CB-CBE6C707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963" y="222503"/>
            <a:ext cx="3601346" cy="1404921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89B5A6-9891-C041-8755-A621139B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963" y="1825854"/>
            <a:ext cx="3601345" cy="140492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4B252BB-D403-CF4C-A6C2-11D70E167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287" y="3471382"/>
            <a:ext cx="3816272" cy="1488765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FBB7F35-13EF-D040-8373-BEFB3865C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3964" y="5167831"/>
            <a:ext cx="3843019" cy="14992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07A1580-7826-2940-92AB-8BB05DA21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416" y="235535"/>
            <a:ext cx="3649249" cy="1423608"/>
          </a:xfrm>
          <a:prstGeom prst="rect">
            <a:avLst/>
          </a:prstGeom>
        </p:spPr>
      </p:pic>
      <p:pic>
        <p:nvPicPr>
          <p:cNvPr id="13" name="Picture 12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8682EBE-030D-4140-8B71-4DCAF282C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287" y="1825854"/>
            <a:ext cx="3716062" cy="1449672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D07C447-F287-854B-A963-8A061792A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286" y="3476392"/>
            <a:ext cx="3716063" cy="144967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887080-5D1D-3D4D-820C-5BCEF4BC6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6496" y="5159760"/>
            <a:ext cx="3843019" cy="1499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6C7CBE-062D-8547-827A-A67ADF596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229" y="4622056"/>
            <a:ext cx="2820174" cy="1100178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6FF0C3-8B35-3746-A418-C51A1557C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556" y="947339"/>
            <a:ext cx="24003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ADE8B2-E222-D74A-B1E8-9C915A5FDB8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266" t="15101" r="6085" b="16954"/>
          <a:stretch/>
        </p:blipFill>
        <p:spPr>
          <a:xfrm>
            <a:off x="867624" y="2200395"/>
            <a:ext cx="2017190" cy="21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7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C42022A-6584-7047-B485-BE152512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233" y="1541608"/>
            <a:ext cx="6924767" cy="29668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61C623F-B80F-B143-B0A6-9590F498A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" y="120078"/>
            <a:ext cx="9910587" cy="156267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B3D139B-3DFE-C54B-BCDD-2166BA359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" y="4335608"/>
            <a:ext cx="6934369" cy="25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63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672" r="3155"/>
          <a:stretch/>
        </p:blipFill>
        <p:spPr>
          <a:xfrm>
            <a:off x="-1" y="0"/>
            <a:ext cx="8322917" cy="3444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7613"/>
          <a:stretch/>
        </p:blipFill>
        <p:spPr>
          <a:xfrm>
            <a:off x="2177380" y="3653365"/>
            <a:ext cx="6140276" cy="293454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10694" y="3202925"/>
            <a:ext cx="3613574" cy="3613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846" t="40931" r="33870" b="8993"/>
          <a:stretch/>
        </p:blipFill>
        <p:spPr>
          <a:xfrm>
            <a:off x="0" y="3383280"/>
            <a:ext cx="2091776" cy="34747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35823" y="0"/>
            <a:ext cx="2346131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5F1EEA3-9C6D-DF42-BFCC-40EC5E390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950010" cy="451908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43F46B-9079-9449-972F-B1C573F8A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434" y="3122083"/>
            <a:ext cx="5061565" cy="373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02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CE271B-D83F-A849-96D2-242647644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325" r="2097" b="1"/>
          <a:stretch/>
        </p:blipFill>
        <p:spPr>
          <a:xfrm>
            <a:off x="0" y="0"/>
            <a:ext cx="8318410" cy="340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F21B5-CD96-8942-AD71-55E705D0B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659" t="10449" b="9255"/>
          <a:stretch/>
        </p:blipFill>
        <p:spPr>
          <a:xfrm>
            <a:off x="2240860" y="3787056"/>
            <a:ext cx="6135300" cy="26162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3365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337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3604AD5-B408-A048-A0A5-EBB66E01E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00388" y="3153578"/>
            <a:ext cx="3619934" cy="3619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4A4BD-E404-7742-81B7-C284F792B9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988" t="24785" r="5269" b="10041"/>
          <a:stretch/>
        </p:blipFill>
        <p:spPr>
          <a:xfrm>
            <a:off x="88567" y="3545681"/>
            <a:ext cx="2110076" cy="3312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74864C-A813-6547-B6FB-64F6A1479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435507" y="41501"/>
            <a:ext cx="1885360" cy="26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1092328-DAD5-8F49-B799-4FDAED77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9735"/>
            <a:ext cx="11277600" cy="50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080B0B4-6199-C540-A4DB-A6051C78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78" y="1427114"/>
            <a:ext cx="3702889" cy="138349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1F9F2A-C7CA-ED4C-A64B-F995E7447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76" y="2810611"/>
            <a:ext cx="3731830" cy="139431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CCFB73-5BE4-B949-92D7-46F129161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8" y="4174690"/>
            <a:ext cx="3720128" cy="1389938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C09FE15-B36B-204E-9DD2-0D8A4AF02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37" y="5468062"/>
            <a:ext cx="3720130" cy="1389938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101849-3C1D-6241-8DFD-570A5AB63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805" y="1506922"/>
            <a:ext cx="3489286" cy="1303689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AC8369-7F78-0642-9953-DEA37687A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384" y="2771867"/>
            <a:ext cx="3675329" cy="1373199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6EEC9D-2EFB-AA49-8EB0-384939340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784" y="4094863"/>
            <a:ext cx="3675329" cy="1373200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655432-5E01-0B47-BFD8-883A08A57E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8986" y="5468062"/>
            <a:ext cx="3720127" cy="1389938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95145A-25C4-464B-A972-12C0A9DD7D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1432" y="1348838"/>
            <a:ext cx="3658090" cy="1366759"/>
          </a:xfrm>
          <a:prstGeom prst="rect">
            <a:avLst/>
          </a:prstGeom>
        </p:spPr>
      </p:pic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57DCE7-0540-494D-B610-38F904983C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26634" y="4058912"/>
            <a:ext cx="3720127" cy="1389938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F87D64-2E6E-FD47-9FCC-3E70942D40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26634" y="5402226"/>
            <a:ext cx="3720127" cy="1389938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B57CAB-6231-A047-8C8D-6F9436828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5282" r="1077" b="19698"/>
          <a:stretch/>
        </p:blipFill>
        <p:spPr>
          <a:xfrm>
            <a:off x="5664785" y="505125"/>
            <a:ext cx="2001879" cy="9437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990B4E9-07AB-5F49-9F6E-B7DEC82C88E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266" t="15101" r="6085" b="16954"/>
          <a:stretch/>
        </p:blipFill>
        <p:spPr>
          <a:xfrm>
            <a:off x="4225505" y="-10483"/>
            <a:ext cx="1516076" cy="1558959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4B9900-7D45-4C48-BBD5-B7444245F9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6634" y="2707736"/>
            <a:ext cx="3637422" cy="135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1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8050-960F-594E-BA0F-525038FA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5034" y="0"/>
            <a:ext cx="7744883" cy="976295"/>
          </a:xfrm>
        </p:spPr>
        <p:txBody>
          <a:bodyPr/>
          <a:lstStyle/>
          <a:p>
            <a:r>
              <a:rPr lang="en-US" dirty="0"/>
              <a:t>Concluding Recommendations</a:t>
            </a:r>
            <a:endParaRPr lang="en-NG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354BFE-980B-C741-A28E-199367E84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976295"/>
            <a:ext cx="10644717" cy="50127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G" sz="24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THE</a:t>
            </a:r>
            <a:r>
              <a:rPr lang="en-US" sz="24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SDG </a:t>
            </a:r>
            <a:r>
              <a:rPr lang="en-NG" sz="2400" b="1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Impact Rankings</a:t>
            </a:r>
            <a:r>
              <a:rPr lang="en-NG" sz="24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(IR) 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may become a veritable conduit for the attainment of </a:t>
            </a:r>
            <a:r>
              <a:rPr lang="en-NG" sz="24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Vision 10:2022 for the following reasons:</a:t>
            </a:r>
            <a:endParaRPr lang="en-US" sz="2400" dirty="0">
              <a:latin typeface="+mj-lt"/>
              <a:ea typeface="Cambria" panose="02040503050406030204" pitchFamily="18" charset="0"/>
            </a:endParaRPr>
          </a:p>
          <a:p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The Impact Rankings is premised on the U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N</a:t>
            </a:r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Sustainable Development Goal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s</a:t>
            </a:r>
          </a:p>
          <a:p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The SDGs 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have </a:t>
            </a:r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globally recognised metrics for assessing the societal impact of Organisations, Institutions and Countries towards the realisation of the future we aspire to achieve.</a:t>
            </a:r>
            <a:endParaRPr lang="en-NG" sz="2400" u="none" strike="noStrike" dirty="0">
              <a:effectLst/>
              <a:latin typeface="+mj-lt"/>
              <a:ea typeface="Times New Roman" panose="02020603050405020304" pitchFamily="18" charset="0"/>
            </a:endParaRPr>
          </a:p>
          <a:p>
            <a:pPr lvl="0"/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Unlike the other THE Rankings which focus majorly on research, the IR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s</a:t>
            </a:r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measure the socio-economic and sundry effects of Research endeavours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on society</a:t>
            </a:r>
          </a:p>
          <a:p>
            <a:pPr lvl="0"/>
            <a:r>
              <a:rPr lang="en-US" sz="24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The SDG metrics are more objective and all-encompassing</a:t>
            </a:r>
            <a:endParaRPr lang="en-NG" sz="2400" u="none" strike="noStrike" dirty="0">
              <a:effectLst/>
              <a:latin typeface="+mj-lt"/>
              <a:ea typeface="Times New Roman" panose="02020603050405020304" pitchFamily="18" charset="0"/>
            </a:endParaRPr>
          </a:p>
          <a:p>
            <a:pPr lvl="0"/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Th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e Rankings’ f</a:t>
            </a:r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ocus 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on </a:t>
            </a:r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impact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n-NG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resonates strongly with Covenant’s founding departure philosophy</a:t>
            </a:r>
            <a:r>
              <a:rPr lang="en-US" sz="24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, with a focus on 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Research </a:t>
            </a:r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for</a:t>
            </a:r>
            <a:r>
              <a:rPr lang="en-US" sz="2400" u="none" strike="noStrike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 Development</a:t>
            </a:r>
            <a:endParaRPr lang="en-NG" sz="2400" u="none" strike="noStrike" dirty="0"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en-NG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Cambria" panose="02040503050406030204" pitchFamily="18" charset="0"/>
                <a:cs typeface="Calibri Light" panose="020F0302020204030204" pitchFamily="34" charset="0"/>
              </a:rPr>
              <a:t>Covenant emerged 401-600 in THE University Impact Rankings 2020</a:t>
            </a:r>
            <a:endParaRPr lang="en-US" sz="2400" dirty="0">
              <a:solidFill>
                <a:srgbClr val="000000"/>
              </a:solidFill>
              <a:highlight>
                <a:srgbClr val="FFFFFF"/>
              </a:highlight>
              <a:latin typeface="+mj-lt"/>
              <a:ea typeface="Cambria" panose="02040503050406030204" pitchFamily="18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94C191-30F2-C444-A086-D0AC81D39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6" t="15101" r="6085" b="16954"/>
          <a:stretch/>
        </p:blipFill>
        <p:spPr>
          <a:xfrm>
            <a:off x="193317" y="2029001"/>
            <a:ext cx="2612581" cy="2779587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095CD05B-E9EA-3949-B1F6-5763351C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796" y="2029001"/>
            <a:ext cx="2717887" cy="279999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AF2B9D9-EE31-BC4C-88F6-1211DECA1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050" y="829689"/>
            <a:ext cx="6311900" cy="519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9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1BA8B-D171-6D45-9EC1-BDA7B1B78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1747" y="2088931"/>
            <a:ext cx="4574253" cy="381158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research metrics are measured against a keyword search of the </a:t>
            </a:r>
            <a:r>
              <a:rPr lang="en-US" sz="2400" b="1" i="1" dirty="0"/>
              <a:t>Scopus dataset</a:t>
            </a:r>
            <a:r>
              <a:rPr lang="en-US" sz="24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Only documents that are directly related to the SDG are evaluated.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current keyword search terms for each SDG can be accessed from the following links: </a:t>
            </a:r>
          </a:p>
        </p:txBody>
      </p:sp>
      <p:pic>
        <p:nvPicPr>
          <p:cNvPr id="5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60D49B03-5C2C-F64F-A2DE-0EE01BC894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0542" y="295406"/>
            <a:ext cx="4214648" cy="1387211"/>
          </a:xfr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4AC45B-8191-FB4E-97AF-ECA591A64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354" y="0"/>
            <a:ext cx="5773646" cy="6858000"/>
          </a:xfrm>
          <a:prstGeom prst="rect">
            <a:avLst/>
          </a:prstGeom>
        </p:spPr>
      </p:pic>
      <p:pic>
        <p:nvPicPr>
          <p:cNvPr id="11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95A23D56-2C49-E745-9DD5-B8E11B6C717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702896" y="295405"/>
            <a:ext cx="4214648" cy="1387211"/>
          </a:xfr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76F23242-914B-1546-BDA8-4410C84A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45324" cy="13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21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FE2FE379-73E4-594E-A8BF-70C22A122E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88675" y="362028"/>
            <a:ext cx="4214648" cy="1387211"/>
          </a:xfr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8A0BCF7-D059-CE45-A280-6E4CC2B329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94911" y="2900059"/>
            <a:ext cx="11802175" cy="3197043"/>
          </a:xfr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E75083A-62F9-814F-818D-AFCAAE4A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45324" cy="138596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302AFF-812F-2D4F-8B60-1995CBB5B9F2}"/>
              </a:ext>
            </a:extLst>
          </p:cNvPr>
          <p:cNvSpPr txBox="1">
            <a:spLocks/>
          </p:cNvSpPr>
          <p:nvPr/>
        </p:nvSpPr>
        <p:spPr>
          <a:xfrm>
            <a:off x="5301342" y="2121486"/>
            <a:ext cx="1589314" cy="406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395697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FE2FE379-73E4-594E-A8BF-70C22A122E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88675" y="243833"/>
            <a:ext cx="4214648" cy="1387211"/>
          </a:xfr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E75083A-62F9-814F-818D-AFCAAE4A1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45324" cy="138596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302AFF-812F-2D4F-8B60-1995CBB5B9F2}"/>
              </a:ext>
            </a:extLst>
          </p:cNvPr>
          <p:cNvSpPr txBox="1">
            <a:spLocks/>
          </p:cNvSpPr>
          <p:nvPr/>
        </p:nvSpPr>
        <p:spPr>
          <a:xfrm>
            <a:off x="3988675" y="1673102"/>
            <a:ext cx="4567872" cy="406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CALCULATING OVERALL SCORE</a:t>
            </a:r>
          </a:p>
        </p:txBody>
      </p:sp>
      <p:pic>
        <p:nvPicPr>
          <p:cNvPr id="5" name="Content Placeholder 4" descr="A drawing of a person&#10;&#10;Description automatically generated">
            <a:extLst>
              <a:ext uri="{FF2B5EF4-FFF2-40B4-BE49-F238E27FC236}">
                <a16:creationId xmlns:a16="http://schemas.microsoft.com/office/drawing/2014/main" id="{BD7667C4-5344-5446-87BC-F5436591C0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384"/>
          <a:stretch/>
        </p:blipFill>
        <p:spPr>
          <a:xfrm>
            <a:off x="1060536" y="2121486"/>
            <a:ext cx="10070926" cy="4563826"/>
          </a:xfrm>
        </p:spPr>
      </p:pic>
    </p:spTree>
    <p:extLst>
      <p:ext uri="{BB962C8B-B14F-4D97-AF65-F5344CB8AC3E}">
        <p14:creationId xmlns:p14="http://schemas.microsoft.com/office/powerpoint/2010/main" val="904835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82A34A2-B6DF-6C40-B9F1-A971B2454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371" b="24338"/>
          <a:stretch/>
        </p:blipFill>
        <p:spPr>
          <a:xfrm>
            <a:off x="4599022" y="1838695"/>
            <a:ext cx="6921926" cy="302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21C00B-25A8-A346-A0F8-CE8DD69F4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6" t="15101" r="6085" b="16954"/>
          <a:stretch/>
        </p:blipFill>
        <p:spPr>
          <a:xfrm>
            <a:off x="325677" y="255149"/>
            <a:ext cx="4534422" cy="4899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5F142-036F-944C-9268-0D310E92A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12808"/>
            <a:ext cx="12201858" cy="13395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362ADE-5B02-FB48-B43D-B0922A723AA8}"/>
              </a:ext>
            </a:extLst>
          </p:cNvPr>
          <p:cNvSpPr txBox="1">
            <a:spLocks/>
          </p:cNvSpPr>
          <p:nvPr/>
        </p:nvSpPr>
        <p:spPr>
          <a:xfrm>
            <a:off x="3708065" y="259766"/>
            <a:ext cx="7247676" cy="5627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G" dirty="0">
                <a:solidFill>
                  <a:schemeClr val="accent1">
                    <a:lumMod val="75000"/>
                  </a:schemeClr>
                </a:solidFill>
              </a:rPr>
              <a:t>	Covenant’s Performance: Overall </a:t>
            </a:r>
          </a:p>
        </p:txBody>
      </p:sp>
    </p:spTree>
    <p:extLst>
      <p:ext uri="{BB962C8B-B14F-4D97-AF65-F5344CB8AC3E}">
        <p14:creationId xmlns:p14="http://schemas.microsoft.com/office/powerpoint/2010/main" val="129946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720CE8-2D09-BF42-A750-83CEC040AD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720249"/>
              </p:ext>
            </p:extLst>
          </p:nvPr>
        </p:nvGraphicFramePr>
        <p:xfrm>
          <a:off x="-6878" y="941917"/>
          <a:ext cx="12192003" cy="5916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7406">
                  <a:extLst>
                    <a:ext uri="{9D8B030D-6E8A-4147-A177-3AD203B41FA5}">
                      <a16:colId xmlns:a16="http://schemas.microsoft.com/office/drawing/2014/main" val="1823858381"/>
                    </a:ext>
                  </a:extLst>
                </a:gridCol>
                <a:gridCol w="535930">
                  <a:extLst>
                    <a:ext uri="{9D8B030D-6E8A-4147-A177-3AD203B41FA5}">
                      <a16:colId xmlns:a16="http://schemas.microsoft.com/office/drawing/2014/main" val="960074581"/>
                    </a:ext>
                  </a:extLst>
                </a:gridCol>
                <a:gridCol w="116611">
                  <a:extLst>
                    <a:ext uri="{9D8B030D-6E8A-4147-A177-3AD203B41FA5}">
                      <a16:colId xmlns:a16="http://schemas.microsoft.com/office/drawing/2014/main" val="3505654018"/>
                    </a:ext>
                  </a:extLst>
                </a:gridCol>
                <a:gridCol w="518819">
                  <a:extLst>
                    <a:ext uri="{9D8B030D-6E8A-4147-A177-3AD203B41FA5}">
                      <a16:colId xmlns:a16="http://schemas.microsoft.com/office/drawing/2014/main" val="2847253090"/>
                    </a:ext>
                  </a:extLst>
                </a:gridCol>
                <a:gridCol w="133722">
                  <a:extLst>
                    <a:ext uri="{9D8B030D-6E8A-4147-A177-3AD203B41FA5}">
                      <a16:colId xmlns:a16="http://schemas.microsoft.com/office/drawing/2014/main" val="2708316314"/>
                    </a:ext>
                  </a:extLst>
                </a:gridCol>
                <a:gridCol w="439715">
                  <a:extLst>
                    <a:ext uri="{9D8B030D-6E8A-4147-A177-3AD203B41FA5}">
                      <a16:colId xmlns:a16="http://schemas.microsoft.com/office/drawing/2014/main" val="2832468406"/>
                    </a:ext>
                  </a:extLst>
                </a:gridCol>
                <a:gridCol w="212826">
                  <a:extLst>
                    <a:ext uri="{9D8B030D-6E8A-4147-A177-3AD203B41FA5}">
                      <a16:colId xmlns:a16="http://schemas.microsoft.com/office/drawing/2014/main" val="1098152983"/>
                    </a:ext>
                  </a:extLst>
                </a:gridCol>
                <a:gridCol w="500096">
                  <a:extLst>
                    <a:ext uri="{9D8B030D-6E8A-4147-A177-3AD203B41FA5}">
                      <a16:colId xmlns:a16="http://schemas.microsoft.com/office/drawing/2014/main" val="1163334079"/>
                    </a:ext>
                  </a:extLst>
                </a:gridCol>
                <a:gridCol w="152445">
                  <a:extLst>
                    <a:ext uri="{9D8B030D-6E8A-4147-A177-3AD203B41FA5}">
                      <a16:colId xmlns:a16="http://schemas.microsoft.com/office/drawing/2014/main" val="3150015618"/>
                    </a:ext>
                  </a:extLst>
                </a:gridCol>
                <a:gridCol w="459738">
                  <a:extLst>
                    <a:ext uri="{9D8B030D-6E8A-4147-A177-3AD203B41FA5}">
                      <a16:colId xmlns:a16="http://schemas.microsoft.com/office/drawing/2014/main" val="3452159650"/>
                    </a:ext>
                  </a:extLst>
                </a:gridCol>
                <a:gridCol w="192803">
                  <a:extLst>
                    <a:ext uri="{9D8B030D-6E8A-4147-A177-3AD203B41FA5}">
                      <a16:colId xmlns:a16="http://schemas.microsoft.com/office/drawing/2014/main" val="575371961"/>
                    </a:ext>
                  </a:extLst>
                </a:gridCol>
                <a:gridCol w="372886">
                  <a:extLst>
                    <a:ext uri="{9D8B030D-6E8A-4147-A177-3AD203B41FA5}">
                      <a16:colId xmlns:a16="http://schemas.microsoft.com/office/drawing/2014/main" val="116023643"/>
                    </a:ext>
                  </a:extLst>
                </a:gridCol>
                <a:gridCol w="279655">
                  <a:extLst>
                    <a:ext uri="{9D8B030D-6E8A-4147-A177-3AD203B41FA5}">
                      <a16:colId xmlns:a16="http://schemas.microsoft.com/office/drawing/2014/main" val="3394677819"/>
                    </a:ext>
                  </a:extLst>
                </a:gridCol>
                <a:gridCol w="301531">
                  <a:extLst>
                    <a:ext uri="{9D8B030D-6E8A-4147-A177-3AD203B41FA5}">
                      <a16:colId xmlns:a16="http://schemas.microsoft.com/office/drawing/2014/main" val="673654265"/>
                    </a:ext>
                  </a:extLst>
                </a:gridCol>
                <a:gridCol w="351010">
                  <a:extLst>
                    <a:ext uri="{9D8B030D-6E8A-4147-A177-3AD203B41FA5}">
                      <a16:colId xmlns:a16="http://schemas.microsoft.com/office/drawing/2014/main" val="2732164448"/>
                    </a:ext>
                  </a:extLst>
                </a:gridCol>
                <a:gridCol w="361912">
                  <a:extLst>
                    <a:ext uri="{9D8B030D-6E8A-4147-A177-3AD203B41FA5}">
                      <a16:colId xmlns:a16="http://schemas.microsoft.com/office/drawing/2014/main" val="272178771"/>
                    </a:ext>
                  </a:extLst>
                </a:gridCol>
                <a:gridCol w="290629">
                  <a:extLst>
                    <a:ext uri="{9D8B030D-6E8A-4147-A177-3AD203B41FA5}">
                      <a16:colId xmlns:a16="http://schemas.microsoft.com/office/drawing/2014/main" val="1094731846"/>
                    </a:ext>
                  </a:extLst>
                </a:gridCol>
                <a:gridCol w="468788">
                  <a:extLst>
                    <a:ext uri="{9D8B030D-6E8A-4147-A177-3AD203B41FA5}">
                      <a16:colId xmlns:a16="http://schemas.microsoft.com/office/drawing/2014/main" val="2741562071"/>
                    </a:ext>
                  </a:extLst>
                </a:gridCol>
                <a:gridCol w="315153">
                  <a:extLst>
                    <a:ext uri="{9D8B030D-6E8A-4147-A177-3AD203B41FA5}">
                      <a16:colId xmlns:a16="http://schemas.microsoft.com/office/drawing/2014/main" val="4454121"/>
                    </a:ext>
                  </a:extLst>
                </a:gridCol>
                <a:gridCol w="467511">
                  <a:extLst>
                    <a:ext uri="{9D8B030D-6E8A-4147-A177-3AD203B41FA5}">
                      <a16:colId xmlns:a16="http://schemas.microsoft.com/office/drawing/2014/main" val="3491129140"/>
                    </a:ext>
                  </a:extLst>
                </a:gridCol>
                <a:gridCol w="185030">
                  <a:extLst>
                    <a:ext uri="{9D8B030D-6E8A-4147-A177-3AD203B41FA5}">
                      <a16:colId xmlns:a16="http://schemas.microsoft.com/office/drawing/2014/main" val="604914595"/>
                    </a:ext>
                  </a:extLst>
                </a:gridCol>
                <a:gridCol w="652541">
                  <a:extLst>
                    <a:ext uri="{9D8B030D-6E8A-4147-A177-3AD203B41FA5}">
                      <a16:colId xmlns:a16="http://schemas.microsoft.com/office/drawing/2014/main" val="90016293"/>
                    </a:ext>
                  </a:extLst>
                </a:gridCol>
                <a:gridCol w="652541">
                  <a:extLst>
                    <a:ext uri="{9D8B030D-6E8A-4147-A177-3AD203B41FA5}">
                      <a16:colId xmlns:a16="http://schemas.microsoft.com/office/drawing/2014/main" val="1743663586"/>
                    </a:ext>
                  </a:extLst>
                </a:gridCol>
                <a:gridCol w="338688">
                  <a:extLst>
                    <a:ext uri="{9D8B030D-6E8A-4147-A177-3AD203B41FA5}">
                      <a16:colId xmlns:a16="http://schemas.microsoft.com/office/drawing/2014/main" val="3357108454"/>
                    </a:ext>
                  </a:extLst>
                </a:gridCol>
                <a:gridCol w="313853">
                  <a:extLst>
                    <a:ext uri="{9D8B030D-6E8A-4147-A177-3AD203B41FA5}">
                      <a16:colId xmlns:a16="http://schemas.microsoft.com/office/drawing/2014/main" val="37430394"/>
                    </a:ext>
                  </a:extLst>
                </a:gridCol>
                <a:gridCol w="267334">
                  <a:extLst>
                    <a:ext uri="{9D8B030D-6E8A-4147-A177-3AD203B41FA5}">
                      <a16:colId xmlns:a16="http://schemas.microsoft.com/office/drawing/2014/main" val="3289068205"/>
                    </a:ext>
                  </a:extLst>
                </a:gridCol>
                <a:gridCol w="385207">
                  <a:extLst>
                    <a:ext uri="{9D8B030D-6E8A-4147-A177-3AD203B41FA5}">
                      <a16:colId xmlns:a16="http://schemas.microsoft.com/office/drawing/2014/main" val="1728336082"/>
                    </a:ext>
                  </a:extLst>
                </a:gridCol>
                <a:gridCol w="157234">
                  <a:extLst>
                    <a:ext uri="{9D8B030D-6E8A-4147-A177-3AD203B41FA5}">
                      <a16:colId xmlns:a16="http://schemas.microsoft.com/office/drawing/2014/main" val="4041833938"/>
                    </a:ext>
                  </a:extLst>
                </a:gridCol>
                <a:gridCol w="495307">
                  <a:extLst>
                    <a:ext uri="{9D8B030D-6E8A-4147-A177-3AD203B41FA5}">
                      <a16:colId xmlns:a16="http://schemas.microsoft.com/office/drawing/2014/main" val="2650392804"/>
                    </a:ext>
                  </a:extLst>
                </a:gridCol>
                <a:gridCol w="543079">
                  <a:extLst>
                    <a:ext uri="{9D8B030D-6E8A-4147-A177-3AD203B41FA5}">
                      <a16:colId xmlns:a16="http://schemas.microsoft.com/office/drawing/2014/main" val="922297004"/>
                    </a:ext>
                  </a:extLst>
                </a:gridCol>
                <a:gridCol w="109462">
                  <a:extLst>
                    <a:ext uri="{9D8B030D-6E8A-4147-A177-3AD203B41FA5}">
                      <a16:colId xmlns:a16="http://schemas.microsoft.com/office/drawing/2014/main" val="3846470400"/>
                    </a:ext>
                  </a:extLst>
                </a:gridCol>
                <a:gridCol w="652541">
                  <a:extLst>
                    <a:ext uri="{9D8B030D-6E8A-4147-A177-3AD203B41FA5}">
                      <a16:colId xmlns:a16="http://schemas.microsoft.com/office/drawing/2014/main" val="3224278527"/>
                    </a:ext>
                  </a:extLst>
                </a:gridCol>
              </a:tblGrid>
              <a:tr h="533418">
                <a:tc gridSpan="3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Worldwide SDG scores: </a:t>
                      </a:r>
                      <a:r>
                        <a:rPr lang="en-US" sz="2000" b="0" u="none" strike="noStrike" dirty="0">
                          <a:effectLst/>
                        </a:rPr>
                        <a:t>THE IR 2020 Data</a:t>
                      </a:r>
                      <a:endParaRPr lang="en-US" sz="2000" b="0" i="1" u="none" strike="noStrike" dirty="0">
                        <a:solidFill>
                          <a:srgbClr val="548235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83127" marR="83127" marT="13305" marB="0" anchor="ctr"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995969"/>
                  </a:ext>
                </a:extLst>
              </a:tr>
              <a:tr h="1041663">
                <a:tc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 dirty="0">
                          <a:effectLst/>
                        </a:rPr>
                        <a:t> 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2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2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3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3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4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4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>
                          <a:effectLst/>
                        </a:rPr>
                        <a:t>SDG 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5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6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6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7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7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8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8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9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 dirty="0">
                          <a:effectLst/>
                        </a:rPr>
                        <a:t>SDG 9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10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11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11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12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13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u="none" strike="noStrike" dirty="0">
                          <a:effectLst/>
                        </a:rPr>
                        <a:t>SDG 13</a:t>
                      </a:r>
                      <a:endParaRPr lang="en-NG" dirty="0"/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14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u="none" strike="noStrike" dirty="0">
                          <a:effectLst/>
                        </a:rPr>
                        <a:t>SDG 14</a:t>
                      </a:r>
                      <a:endParaRPr lang="en-NG" dirty="0"/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15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15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16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17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SDG 17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vert="vert270" anchor="ctr"/>
                </a:tc>
                <a:extLst>
                  <a:ext uri="{0D108BD9-81ED-4DB2-BD59-A6C34878D82A}">
                    <a16:rowId xmlns:a16="http://schemas.microsoft.com/office/drawing/2014/main" val="709595182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effectLst/>
                        </a:rPr>
                        <a:t>Top</a:t>
                      </a:r>
                      <a:endParaRPr lang="en-US" sz="1700" b="1" i="0" u="none" strike="noStrike" dirty="0">
                        <a:solidFill>
                          <a:srgbClr val="548235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88.5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94.9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94.9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90.8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90.8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95.0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95.0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83.2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83.2</a:t>
                      </a:r>
                      <a:endParaRPr lang="en-NG" sz="17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81.4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81.4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83.2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83.2</a:t>
                      </a:r>
                      <a:endParaRPr lang="en-NG" sz="17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83.8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83.8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100.0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100.0</a:t>
                      </a:r>
                      <a:endParaRPr lang="en-NG" sz="17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91.8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91.8</a:t>
                      </a:r>
                      <a:endParaRPr lang="en-NG" sz="17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94.8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94.8</a:t>
                      </a:r>
                      <a:endParaRPr lang="en-NG" sz="17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92.3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84.8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84.8</a:t>
                      </a:r>
                      <a:endParaRPr lang="en-NG" b="1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97.7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97.7</a:t>
                      </a:r>
                      <a:endParaRPr lang="en-NG" b="1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95.7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95.7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90.6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99.2</a:t>
                      </a:r>
                      <a:endParaRPr lang="en-NG" sz="17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99.2</a:t>
                      </a:r>
                      <a:endParaRPr lang="en-NG" sz="17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1782278741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 dirty="0">
                          <a:effectLst/>
                        </a:rPr>
                        <a:t>75%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60.6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63.8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63.8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70.2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70.2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60.6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60.6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58.5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58.5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54.1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54.1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63.3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63.3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62.9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62.9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69.5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69.5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59.7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59.7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68.6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68.6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66.0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52.1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 dirty="0">
                          <a:effectLst/>
                        </a:rPr>
                        <a:t>52.1</a:t>
                      </a:r>
                      <a:endParaRPr lang="en-NG" dirty="0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65.9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 dirty="0">
                          <a:effectLst/>
                        </a:rPr>
                        <a:t>65.9</a:t>
                      </a:r>
                      <a:endParaRPr lang="en-NG" dirty="0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66.4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66.4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71.1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70.5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70.5</a:t>
                      </a:r>
                      <a:endParaRPr lang="en-NG" sz="1700" b="0" i="0" u="none" strike="noStrike" dirty="0">
                        <a:solidFill>
                          <a:srgbClr val="0070C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1877285769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Median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46.6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49.6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49.6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57.5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57.5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45.8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45.8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43.5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43.5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43.7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43.7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50.7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50.7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51.9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51.9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46.4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46.4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45.8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45.8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53.8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53.8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51.2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40.0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>
                          <a:effectLst/>
                        </a:rPr>
                        <a:t>40.0</a:t>
                      </a:r>
                      <a:endParaRPr lang="en-NG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48.5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 dirty="0">
                          <a:effectLst/>
                        </a:rPr>
                        <a:t>48.5</a:t>
                      </a:r>
                      <a:endParaRPr lang="en-NG" dirty="0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46.6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46.6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60.5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54.2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54.2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2977915026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>
                          <a:effectLst/>
                        </a:rPr>
                        <a:t>25%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33.9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31.4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31.4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40.8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40.8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32.4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32.4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31.8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31.8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32.5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32.5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36.3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36.3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39.9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39.9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27.1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27.1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33.5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33.5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40.2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40.2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34.4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26.0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26.0</a:t>
                      </a:r>
                      <a:endParaRPr lang="en-NG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29.1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>
                          <a:effectLst/>
                        </a:rPr>
                        <a:t>29.1</a:t>
                      </a:r>
                      <a:endParaRPr lang="en-NG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30.5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30.5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46.1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37.4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37.4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150250864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u="none" strike="noStrike">
                          <a:effectLst/>
                        </a:rPr>
                        <a:t>Bottom</a:t>
                      </a:r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5.4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1.1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1.1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2.6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2.6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2.9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2.9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3.2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3.2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1.0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1.0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0.4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0.4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6.3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6.3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2.2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2.2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6.7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6.7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9.0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9.0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0.7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effectLst/>
                        </a:rPr>
                        <a:t>0.4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 dirty="0">
                          <a:effectLst/>
                        </a:rPr>
                        <a:t>0.4</a:t>
                      </a:r>
                      <a:endParaRPr lang="en-NG" dirty="0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0.9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0.9</a:t>
                      </a:r>
                      <a:endParaRPr lang="en-NG" dirty="0"/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0.9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0.9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11.6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4.1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effectLst/>
                        </a:rPr>
                        <a:t>4.1</a:t>
                      </a:r>
                      <a:endParaRPr lang="en-NG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569477494"/>
                  </a:ext>
                </a:extLst>
              </a:tr>
              <a:tr h="448481">
                <a:tc gridSpan="32"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Covenant SDG Scores 2020</a:t>
                      </a:r>
                      <a:endParaRPr lang="en-US" sz="20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83127" marR="83127" marT="13305" marB="0" anchor="ctr"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610083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l" fontAlgn="b"/>
                      <a:r>
                        <a:rPr lang="en-NG" sz="1700" u="none" strike="noStrike">
                          <a:effectLst/>
                        </a:rPr>
                        <a:t> </a:t>
                      </a:r>
                      <a:endParaRPr lang="en-NG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46.4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37.8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36.3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49.0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34.7</a:t>
                      </a:r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45.8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26.8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44.3</a:t>
                      </a:r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21.1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29.8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13.6</a:t>
                      </a:r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NG" sz="1700" b="0" i="0" u="none" strike="noStrike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-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G" sz="1700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65.5</a:t>
                      </a:r>
                      <a:endParaRPr lang="en-NG" sz="1700" b="0" i="0" u="none" strike="noStrike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20018507"/>
                  </a:ext>
                </a:extLst>
              </a:tr>
              <a:tr h="5560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effectLst/>
                        </a:rPr>
                        <a:t>Gap</a:t>
                      </a:r>
                      <a:endParaRPr lang="en-US" sz="1700" b="1" i="0" u="none" strike="noStrike" dirty="0">
                        <a:solidFill>
                          <a:srgbClr val="C0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42.1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57.1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54.5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46.0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>
                          <a:solidFill>
                            <a:srgbClr val="FF0000"/>
                          </a:solidFill>
                          <a:effectLst/>
                        </a:rPr>
                        <a:t>48.5</a:t>
                      </a:r>
                      <a:endParaRPr lang="en-NG" sz="1700" b="1" i="0" u="none" strike="noStrike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35.6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56.4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39.5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78.9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4020202020204" pitchFamily="34" charset="0"/>
                        </a:rPr>
                        <a:t>0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62.5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71.2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4020202020204" pitchFamily="34" charset="0"/>
                        </a:rPr>
                        <a:t>0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4020202020204" pitchFamily="34" charset="0"/>
                        </a:rPr>
                        <a:t>0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4020202020204" pitchFamily="34" charset="0"/>
                        </a:rPr>
                        <a:t>0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2095" marR="12095" marT="1330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NG" sz="17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G" sz="17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33.7</a:t>
                      </a:r>
                      <a:endParaRPr lang="en-NG" sz="17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4020202020204" pitchFamily="34" charset="0"/>
                      </a:endParaRPr>
                    </a:p>
                  </a:txBody>
                  <a:tcPr marL="13305" marR="13305" marT="13305" marB="0" anchor="ctr"/>
                </a:tc>
                <a:extLst>
                  <a:ext uri="{0D108BD9-81ED-4DB2-BD59-A6C34878D82A}">
                    <a16:rowId xmlns:a16="http://schemas.microsoft.com/office/drawing/2014/main" val="4108090884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127A8A9-046F-1B47-8610-FCF49BCF74C5}"/>
              </a:ext>
            </a:extLst>
          </p:cNvPr>
          <p:cNvSpPr txBox="1">
            <a:spLocks/>
          </p:cNvSpPr>
          <p:nvPr/>
        </p:nvSpPr>
        <p:spPr>
          <a:xfrm>
            <a:off x="966522" y="137583"/>
            <a:ext cx="10258956" cy="804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/>
              <a:t>Identified Ranking Gaps</a:t>
            </a:r>
            <a:endParaRPr lang="en-NG" sz="4600" b="1" dirty="0"/>
          </a:p>
        </p:txBody>
      </p:sp>
    </p:spTree>
    <p:extLst>
      <p:ext uri="{BB962C8B-B14F-4D97-AF65-F5344CB8AC3E}">
        <p14:creationId xmlns:p14="http://schemas.microsoft.com/office/powerpoint/2010/main" val="253114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BEB4A5-F4D6-EE44-9F58-C8A8620A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360" y="201057"/>
            <a:ext cx="8259406" cy="411489"/>
          </a:xfrm>
        </p:spPr>
        <p:txBody>
          <a:bodyPr>
            <a:normAutofit fontScale="90000"/>
          </a:bodyPr>
          <a:lstStyle/>
          <a:p>
            <a:pPr algn="ctr"/>
            <a:r>
              <a:rPr lang="en-NG" dirty="0">
                <a:solidFill>
                  <a:schemeClr val="accent1">
                    <a:lumMod val="75000"/>
                  </a:schemeClr>
                </a:solidFill>
              </a:rPr>
              <a:t>Covenant’s Performance: By SDGs</a:t>
            </a:r>
          </a:p>
        </p:txBody>
      </p:sp>
      <p:pic>
        <p:nvPicPr>
          <p:cNvPr id="4" name="SDGscores" descr="SDGscores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9A5EC4F5-C14F-ED42-8997-FDB9FBD551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3" y="1527175"/>
            <a:ext cx="11623675" cy="47545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9430F-1BF7-A840-AC2D-8E0BB5224C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6" t="15101" r="6085" b="16954"/>
          <a:stretch/>
        </p:blipFill>
        <p:spPr>
          <a:xfrm>
            <a:off x="192185" y="105112"/>
            <a:ext cx="1436199" cy="155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AA2842-BC7C-4B41-96F6-804088E99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480" y="767450"/>
            <a:ext cx="8743167" cy="14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550</Words>
  <Application>Microsoft Office PowerPoint</Application>
  <PresentationFormat>Widescreen</PresentationFormat>
  <Paragraphs>338</Paragraphs>
  <Slides>37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THE SDG IMPACT RANKINGS:  MATTERS ARISING  &amp;  STRATEGIES FOR IMPROVED PERFORMANCE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Covenant’s Performance: By SDGs</vt:lpstr>
      <vt:lpstr>SDG1: Scoring Methodology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SDG IMPACT RANKINGS:  MATTERS ARISING  &amp;  STRATEGIES FOR IMPROVED PERFORMANCE </dc:title>
  <dc:creator>Prof. AAA. Atayero</dc:creator>
  <cp:lastModifiedBy>AAA Atayero</cp:lastModifiedBy>
  <cp:revision>13</cp:revision>
  <dcterms:created xsi:type="dcterms:W3CDTF">2021-01-07T11:05:29Z</dcterms:created>
  <dcterms:modified xsi:type="dcterms:W3CDTF">2021-01-08T06:32:45Z</dcterms:modified>
</cp:coreProperties>
</file>