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2"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280" r:id="rId26"/>
    <p:sldId id="281"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7CE3D6E-9E0F-45F9-8FB4-AA7F9DAEFD1E}" type="datetimeFigureOut">
              <a:rPr lang="en-US" smtClean="0"/>
              <a:pPr/>
              <a:t>1/20/2015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CF406-D7BD-4D13-BD22-3800357D946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CE3D6E-9E0F-45F9-8FB4-AA7F9DAEFD1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CF406-D7BD-4D13-BD22-3800357D94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FCF406-D7BD-4D13-BD22-3800357D946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CE3D6E-9E0F-45F9-8FB4-AA7F9DAEFD1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CE3D6E-9E0F-45F9-8FB4-AA7F9DAEFD1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FCF406-D7BD-4D13-BD22-3800357D946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7CE3D6E-9E0F-45F9-8FB4-AA7F9DAEFD1E}" type="datetimeFigureOut">
              <a:rPr lang="en-US" smtClean="0"/>
              <a:pPr/>
              <a:t>1/20/2015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CF406-D7BD-4D13-BD22-3800357D946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7CE3D6E-9E0F-45F9-8FB4-AA7F9DAEFD1E}"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CF406-D7BD-4D13-BD22-3800357D946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7CE3D6E-9E0F-45F9-8FB4-AA7F9DAEFD1E}" type="datetimeFigureOut">
              <a:rPr lang="en-US" smtClean="0"/>
              <a:pPr/>
              <a:t>1/20/2015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FCF406-D7BD-4D13-BD22-3800357D946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CE3D6E-9E0F-45F9-8FB4-AA7F9DAEFD1E}" type="datetimeFigureOut">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FCF406-D7BD-4D13-BD22-3800357D94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7CE3D6E-9E0F-45F9-8FB4-AA7F9DAEFD1E}" type="datetimeFigureOut">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FCF406-D7BD-4D13-BD22-3800357D94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FCF406-D7BD-4D13-BD22-3800357D946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7CE3D6E-9E0F-45F9-8FB4-AA7F9DAEFD1E}" type="datetimeFigureOut">
              <a:rPr lang="en-US" smtClean="0"/>
              <a:pPr/>
              <a:t>1/20/2015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FCF406-D7BD-4D13-BD22-3800357D946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7CE3D6E-9E0F-45F9-8FB4-AA7F9DAEFD1E}" type="datetimeFigureOut">
              <a:rPr lang="en-US" smtClean="0"/>
              <a:pPr/>
              <a:t>1/20/2015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7CE3D6E-9E0F-45F9-8FB4-AA7F9DAEFD1E}" type="datetimeFigureOut">
              <a:rPr lang="en-US" smtClean="0"/>
              <a:pPr/>
              <a:t>1/20/2015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FCF406-D7BD-4D13-BD22-3800357D946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ican-ngr.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 y="3048000"/>
            <a:ext cx="8610600" cy="3505200"/>
          </a:xfrm>
        </p:spPr>
        <p:txBody>
          <a:bodyPr>
            <a:noAutofit/>
          </a:bodyPr>
          <a:lstStyle/>
          <a:p>
            <a:pPr algn="l"/>
            <a:r>
              <a:rPr lang="en-US" sz="3000" dirty="0" smtClean="0"/>
              <a:t>Being a Paper presented by </a:t>
            </a:r>
            <a:r>
              <a:rPr lang="en-US" sz="3000" dirty="0" err="1" smtClean="0"/>
              <a:t>Ifeanyi</a:t>
            </a:r>
            <a:r>
              <a:rPr lang="en-US" sz="3000" dirty="0" smtClean="0"/>
              <a:t> </a:t>
            </a:r>
            <a:r>
              <a:rPr lang="en-US" sz="3000" dirty="0" err="1" smtClean="0"/>
              <a:t>Mba</a:t>
            </a:r>
            <a:r>
              <a:rPr lang="en-US" sz="3000" dirty="0" smtClean="0"/>
              <a:t>, Managing Partner, MBA &amp; CO (Chartered Accountants), to 400 Level Accounting Students of Covenant University, </a:t>
            </a:r>
            <a:r>
              <a:rPr lang="en-US" sz="3000" dirty="0" err="1" smtClean="0"/>
              <a:t>Canaanland</a:t>
            </a:r>
            <a:r>
              <a:rPr lang="en-US" sz="3000" dirty="0" smtClean="0"/>
              <a:t>, Ota, </a:t>
            </a:r>
            <a:r>
              <a:rPr lang="en-US" sz="3000" dirty="0" err="1" smtClean="0"/>
              <a:t>Ogun</a:t>
            </a:r>
            <a:r>
              <a:rPr lang="en-US" sz="3000" dirty="0" smtClean="0"/>
              <a:t> State.</a:t>
            </a:r>
          </a:p>
          <a:p>
            <a:pPr algn="l"/>
            <a:r>
              <a:rPr lang="en-US" sz="3000" smtClean="0"/>
              <a:t>dated </a:t>
            </a:r>
            <a:r>
              <a:rPr lang="en-US" sz="3000" smtClean="0"/>
              <a:t>January 21, 2015</a:t>
            </a:r>
            <a:endParaRPr lang="en-US" sz="3000" dirty="0" smtClean="0"/>
          </a:p>
          <a:p>
            <a:pPr algn="l"/>
            <a:endParaRPr lang="en-US" sz="3000" dirty="0" smtClean="0"/>
          </a:p>
          <a:p>
            <a:pPr algn="l"/>
            <a:endParaRPr lang="en-US" sz="3000" dirty="0"/>
          </a:p>
        </p:txBody>
      </p:sp>
      <p:sp>
        <p:nvSpPr>
          <p:cNvPr id="3" name="Title 2"/>
          <p:cNvSpPr>
            <a:spLocks noGrp="1"/>
          </p:cNvSpPr>
          <p:nvPr>
            <p:ph type="ctrTitle"/>
          </p:nvPr>
        </p:nvSpPr>
        <p:spPr/>
        <p:txBody>
          <a:bodyPr>
            <a:normAutofit fontScale="90000"/>
          </a:bodyPr>
          <a:lstStyle/>
          <a:p>
            <a:r>
              <a:rPr lang="en-US" sz="5400" dirty="0" smtClean="0"/>
              <a:t>AUDIT AND ASSURANCE: A PRACTICAL APPROACH</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marL="6350" indent="7938" algn="just">
              <a:buNone/>
            </a:pPr>
            <a:r>
              <a:rPr lang="en-US" dirty="0" smtClean="0"/>
              <a:t>Therefore, Sox, is designed to improve quality and transparency in financial reporting and independent audits and accounting services for public companies, to create a Public Company Accounting Oversight Board, to enhance the Standard Setting Processes for accounting practices, to </a:t>
            </a:r>
            <a:r>
              <a:rPr lang="en-US" dirty="0" err="1" smtClean="0"/>
              <a:t>strenghten</a:t>
            </a:r>
            <a:r>
              <a:rPr lang="en-US" dirty="0" smtClean="0"/>
              <a:t> the independence of firms that audit public companies, to increase corporate responsibility and the usefulness of corporate financial disclosures, to protect the objectivity and independence of securities analysts, to improve Securities and Exchange Commission resources and oversight functions, and for other purposes.</a:t>
            </a:r>
          </a:p>
          <a:p>
            <a:pPr marL="6350" indent="7938" algn="just">
              <a:buNone/>
            </a:pPr>
            <a:endParaRPr lang="en-US" dirty="0" smtClean="0"/>
          </a:p>
          <a:p>
            <a:pPr marL="6350" indent="7938" algn="just">
              <a:buNone/>
            </a:pPr>
            <a:r>
              <a:rPr lang="en-US" dirty="0" smtClean="0"/>
              <a:t>And its worthy to note what President George W. Bush, commented when he signed the Sox Bill into law:</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6350" indent="7938" algn="just">
              <a:buNone/>
            </a:pPr>
            <a:r>
              <a:rPr lang="en-US" dirty="0" smtClean="0"/>
              <a:t>‘My administration pressed for greater corporate integrity. A united Congress has written it into law. And today I sign the most far reaching reforms of American business practices since the time of Franklin Delano Roosevelt. This new law sends very clear messages that all concerned must heed. This law says to every dishonest corporate leader: you will be exposed and punished; the era of low standards and false profits is over; no boardroom in America is above or beyond the law.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marL="36513" indent="-36513" algn="just">
              <a:buNone/>
            </a:pPr>
            <a:r>
              <a:rPr lang="en-US" dirty="0" smtClean="0"/>
              <a:t>This law says to honest corporate leader: your integrity will be recognized and rewarded, because the shadow of suspicion will be lifted from good companies that respect the rules. This law says to corporate accountants: the high standards of your profession will be enforced without exception; </a:t>
            </a:r>
            <a:r>
              <a:rPr lang="en-US" b="1" i="1" dirty="0" smtClean="0"/>
              <a:t>the auditors will be audited: the accountants will be held to account. </a:t>
            </a:r>
          </a:p>
          <a:p>
            <a:pPr marL="36513" indent="-36513" algn="just">
              <a:buNone/>
            </a:pPr>
            <a:endParaRPr lang="en-US" dirty="0" smtClean="0"/>
          </a:p>
          <a:p>
            <a:pPr marL="36513" indent="-36513" algn="just">
              <a:buNone/>
            </a:pPr>
            <a:r>
              <a:rPr lang="en-US" dirty="0" smtClean="0"/>
              <a:t>This law says to shareholders that the financial information you receive (...he hears ) from a Company will be true and reliable; for those who deliberately sign their names to deception will be punished.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marL="6350" indent="7938" algn="just">
              <a:buNone/>
            </a:pPr>
            <a:r>
              <a:rPr lang="en-US" dirty="0" smtClean="0"/>
              <a:t>This law says to workers: we will not tolerate reckless practices that artificially drive up stock prices and eventually destroy the companies, and the pensions and your jobs. And this law says to every American: there will not be a different ethical standard for corporate America than the standard that applies to everyone else. The honesty you expect in your small businesses or in your workplaces, in your community or in your home, will be expected and enforced in every corporate suite in this country.</a:t>
            </a:r>
          </a:p>
          <a:p>
            <a:pPr marL="6350" indent="7938" algn="just">
              <a:buNone/>
            </a:pPr>
            <a:r>
              <a:rPr lang="en-US" i="1" dirty="0" smtClean="0"/>
              <a:t>(Office of the Press Secretary of the President of the US, June 30, 2002).</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marL="58738" indent="0" algn="just">
              <a:buNone/>
            </a:pPr>
            <a:r>
              <a:rPr lang="en-US" dirty="0" smtClean="0"/>
              <a:t>In Nigeria, the equivalent of SOX, is FRC, The Financial Reporting Council of Nigeria, established under Financial Reporting Council of Nigeria Act No.6, 2011. Under this law, FRC, has power to enforce and approve enforcement of compliance with Accounting, Auditing, Corporate Governance and Financial Reporting Standards in Nigeria, amongst others, in line with International Standards, like International Financial Reporting Standards (IFRS), International Standards on Auditing (ISAs); International Standard on Assurance Engagements (ISAE) and including the international strict Rules and Laws of Corporate Governance, like SOX.</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marL="6350" indent="7938" algn="just">
              <a:buNone/>
            </a:pPr>
            <a:r>
              <a:rPr lang="en-US" dirty="0" smtClean="0"/>
              <a:t>Under FRC all professionals are required to register with it and obtain an FRC Number before commencing any works or assignments for </a:t>
            </a:r>
            <a:r>
              <a:rPr lang="en-US" b="1" dirty="0" smtClean="0"/>
              <a:t>Public Interest Entities, PIE</a:t>
            </a:r>
            <a:r>
              <a:rPr lang="en-US" i="1" dirty="0" smtClean="0"/>
              <a:t>( </a:t>
            </a:r>
            <a:r>
              <a:rPr lang="en-US" i="1" dirty="0" err="1" smtClean="0"/>
              <a:t>i.e</a:t>
            </a:r>
            <a:r>
              <a:rPr lang="en-US" i="1" dirty="0" smtClean="0"/>
              <a:t>, governments, government organizations, quoted and unquoted companies and all other organizations which are required by law to file returns with regulatory authorities and this excludes private companies that routinely file returns only with the Corporate Affairs Commission and the Federal Inland Revenue Service)and also all directors, especially executive directors, of such entities are mandated to do likewise and both the professionals and directors must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6350" indent="7938" algn="just">
              <a:buNone/>
            </a:pPr>
            <a:r>
              <a:rPr lang="en-US" i="1" dirty="0" smtClean="0"/>
              <a:t>state their names, professional body they belong and their FRC No. on any documents they sign on behalf of the PIE; FRC Law also defines</a:t>
            </a:r>
            <a:r>
              <a:rPr lang="en-US" dirty="0" smtClean="0"/>
              <a:t> </a:t>
            </a:r>
            <a:r>
              <a:rPr lang="en-US" b="1" i="1" u="sng" dirty="0" smtClean="0"/>
              <a:t>Corporate Governance</a:t>
            </a:r>
            <a:r>
              <a:rPr lang="en-US" b="1" i="1" dirty="0" smtClean="0"/>
              <a:t> as the roles of persons entrusted with the supervision, control and direction of an entity in Nigeria, and Financial Reporting Standards to mean: Accounting, Auditing, Actuarial, Valuation, Standards issued by FRC.</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6350" indent="7938" algn="just">
              <a:buNone/>
            </a:pPr>
            <a:r>
              <a:rPr lang="en-US" dirty="0" smtClean="0"/>
              <a:t>The functions of the FRC are enumerated in Section 8, FRCN Act 2011, and include </a:t>
            </a:r>
            <a:r>
              <a:rPr lang="en-US" i="1" dirty="0" smtClean="0"/>
              <a:t>‘to develop and publish accounting and financial reporting standards including monitoring for compliance of same; receive copies of annual reports of and financial statements of PIEs from preparers within 60 days of the approval by the Board and review same; promote compliance with adopted standards issued by International Federation of Accountants and International Accounting Standards Board</a:t>
            </a:r>
            <a:r>
              <a:rPr lang="en-US" dirty="0" smtClean="0"/>
              <a:t>; amongst numerous other functions enumerated in this         section 8.</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6350" indent="7938" algn="just">
              <a:buNone/>
            </a:pPr>
            <a:r>
              <a:rPr lang="en-US" dirty="0" smtClean="0"/>
              <a:t>So it can be seen that both the FRC and SOX seek to achieve same values, targets and objectives, </a:t>
            </a:r>
            <a:r>
              <a:rPr lang="en-US" dirty="0" err="1" smtClean="0"/>
              <a:t>viz</a:t>
            </a:r>
            <a:r>
              <a:rPr lang="en-US" dirty="0" smtClean="0"/>
              <a:t>, security, reliability, safety, etc, in the use of information derived from financial statements of organizations, for best quality service delivery to end users (…he hears ). </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Standards</a:t>
            </a:r>
            <a:endParaRPr lang="en-US" dirty="0"/>
          </a:p>
        </p:txBody>
      </p:sp>
      <p:sp>
        <p:nvSpPr>
          <p:cNvPr id="3" name="Content Placeholder 2"/>
          <p:cNvSpPr>
            <a:spLocks noGrp="1"/>
          </p:cNvSpPr>
          <p:nvPr>
            <p:ph sz="quarter" idx="1"/>
          </p:nvPr>
        </p:nvSpPr>
        <p:spPr>
          <a:xfrm>
            <a:off x="304800" y="1905000"/>
            <a:ext cx="8503920" cy="911352"/>
          </a:xfrm>
        </p:spPr>
        <p:txBody>
          <a:bodyPr/>
          <a:lstStyle/>
          <a:p>
            <a:pPr algn="ctr">
              <a:buNone/>
            </a:pPr>
            <a:r>
              <a:rPr lang="en-US" b="1" dirty="0" smtClean="0"/>
              <a:t>Audit &amp; Assurance Services</a:t>
            </a:r>
          </a:p>
          <a:p>
            <a:pPr algn="ctr">
              <a:buNone/>
            </a:pPr>
            <a:endParaRPr lang="en-US" b="1" dirty="0" smtClean="0"/>
          </a:p>
          <a:p>
            <a:pPr algn="ctr">
              <a:buNone/>
            </a:pP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Paper covers the following areas:</a:t>
            </a:r>
            <a:endParaRPr lang="en-US" dirty="0"/>
          </a:p>
        </p:txBody>
      </p:sp>
      <p:sp>
        <p:nvSpPr>
          <p:cNvPr id="3" name="Content Placeholder 2"/>
          <p:cNvSpPr>
            <a:spLocks noGrp="1"/>
          </p:cNvSpPr>
          <p:nvPr>
            <p:ph sz="quarter" idx="1"/>
          </p:nvPr>
        </p:nvSpPr>
        <p:spPr/>
        <p:txBody>
          <a:bodyPr/>
          <a:lstStyle/>
          <a:p>
            <a:pPr marL="571500" lvl="0" indent="-571500">
              <a:buFont typeface="+mj-lt"/>
              <a:buAutoNum type="romanUcPeriod"/>
            </a:pPr>
            <a:r>
              <a:rPr lang="en-US" dirty="0" smtClean="0"/>
              <a:t>An Overview of Audit and Assurance: Past to Present</a:t>
            </a:r>
          </a:p>
          <a:p>
            <a:pPr marL="571500" lvl="0" indent="-571500">
              <a:buFont typeface="+mj-lt"/>
              <a:buAutoNum type="romanUcPeriod"/>
            </a:pPr>
            <a:r>
              <a:rPr lang="en-US" dirty="0" smtClean="0"/>
              <a:t>Flowchart Discussion on Practical Audit Business Procedures</a:t>
            </a:r>
          </a:p>
          <a:p>
            <a:pPr marL="571500" lvl="0" indent="-571500">
              <a:buFont typeface="+mj-lt"/>
              <a:buAutoNum type="romanUcPeriod"/>
            </a:pPr>
            <a:r>
              <a:rPr lang="en-US" dirty="0" smtClean="0"/>
              <a:t>Workshop and Simulated </a:t>
            </a:r>
            <a:r>
              <a:rPr lang="en-US" dirty="0" err="1" smtClean="0"/>
              <a:t>Practicals</a:t>
            </a:r>
            <a:r>
              <a:rPr lang="en-US" dirty="0" smtClean="0"/>
              <a:t>  (including Cases ) </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International   Standards on Auditing (ISAs) </a:t>
            </a:r>
            <a:endParaRPr lang="en-US" sz="2800"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IAS 200   Overall Objectives of the Independent  Auditor  and     	     the Conduct of an Audit in    Accordance with ISAs.</a:t>
            </a:r>
          </a:p>
          <a:p>
            <a:pPr>
              <a:buNone/>
            </a:pPr>
            <a:r>
              <a:rPr lang="en-US" dirty="0" smtClean="0"/>
              <a:t>ISA 210    Agreeing the Terms of Audit Engagements</a:t>
            </a:r>
          </a:p>
          <a:p>
            <a:pPr>
              <a:buNone/>
            </a:pPr>
            <a:r>
              <a:rPr lang="en-US" dirty="0" smtClean="0"/>
              <a:t>ISA 230    Audit Documentation</a:t>
            </a:r>
          </a:p>
          <a:p>
            <a:pPr>
              <a:buNone/>
            </a:pPr>
            <a:r>
              <a:rPr lang="en-US" dirty="0" smtClean="0"/>
              <a:t>ISA 240    The Auditor’s Responsibilities Relating  to Fraud in 		      an Audit of Financial Statements</a:t>
            </a:r>
          </a:p>
          <a:p>
            <a:pPr>
              <a:buNone/>
            </a:pPr>
            <a:r>
              <a:rPr lang="en-US" dirty="0" smtClean="0"/>
              <a:t>ISA 250   Consideration of Laws and Regulations in an Audit of 	  	     Financial Statement</a:t>
            </a:r>
          </a:p>
          <a:p>
            <a:pPr>
              <a:buNone/>
            </a:pPr>
            <a:r>
              <a:rPr lang="en-US" dirty="0" smtClean="0"/>
              <a:t>ISA 260   Communication with those charged with governance</a:t>
            </a:r>
          </a:p>
          <a:p>
            <a:pPr>
              <a:buNone/>
            </a:pPr>
            <a:r>
              <a:rPr lang="en-US" dirty="0" smtClean="0"/>
              <a:t>ISA 265   Communicating Deficiencies in Internal Control to 		     Those Charged with governance and   management</a:t>
            </a:r>
          </a:p>
          <a:p>
            <a:pPr>
              <a:buNone/>
            </a:pPr>
            <a:r>
              <a:rPr lang="en-US" dirty="0" smtClean="0"/>
              <a:t>ISA  300  Planning an Audit  of Financial Statement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marL="0" indent="7938" algn="just">
              <a:buNone/>
            </a:pPr>
            <a:r>
              <a:rPr lang="en-US" dirty="0" smtClean="0"/>
              <a:t>ISA 315    Identifying and assessing the Risks of Material 			    Misstatement through understanding the entity and its 		    environment</a:t>
            </a:r>
          </a:p>
          <a:p>
            <a:pPr marL="0" indent="7938" algn="just">
              <a:buNone/>
            </a:pPr>
            <a:r>
              <a:rPr lang="en-US" dirty="0" smtClean="0"/>
              <a:t>ISA 320   Materiality in Planning and Performing   an Audit</a:t>
            </a:r>
          </a:p>
          <a:p>
            <a:pPr marL="0" indent="7938" algn="just">
              <a:buNone/>
            </a:pPr>
            <a:r>
              <a:rPr lang="en-US" dirty="0" smtClean="0"/>
              <a:t>ISA 330   The  Auditors  Responses  to Assessed Risks.</a:t>
            </a:r>
          </a:p>
          <a:p>
            <a:pPr marL="0" indent="7938" algn="just">
              <a:buNone/>
            </a:pPr>
            <a:r>
              <a:rPr lang="en-US" dirty="0" smtClean="0"/>
              <a:t>ISA 402   Audit Considerations Relating to an Entity Using a Service 	  	    Organization</a:t>
            </a:r>
          </a:p>
          <a:p>
            <a:pPr marL="0" indent="7938" algn="just">
              <a:buNone/>
            </a:pPr>
            <a:r>
              <a:rPr lang="en-US" dirty="0" smtClean="0"/>
              <a:t>ISA 450   Evaluation of Misstatements Identified During the Audit</a:t>
            </a:r>
          </a:p>
          <a:p>
            <a:pPr marL="0" indent="7938" algn="just">
              <a:buNone/>
            </a:pPr>
            <a:r>
              <a:rPr lang="en-US" dirty="0" smtClean="0"/>
              <a:t>ISA 500   Audit Evidence </a:t>
            </a:r>
          </a:p>
          <a:p>
            <a:pPr marL="0" indent="7938" algn="just">
              <a:buNone/>
            </a:pPr>
            <a:r>
              <a:rPr lang="en-US" dirty="0" smtClean="0"/>
              <a:t>ISA 501    Audit Evidence- Specific  Consideration  for Selected Items </a:t>
            </a:r>
          </a:p>
          <a:p>
            <a:pPr marL="0" indent="7938" algn="just">
              <a:buNone/>
            </a:pPr>
            <a:r>
              <a:rPr lang="en-US" dirty="0" smtClean="0"/>
              <a:t>ISA 505    External Confirmations</a:t>
            </a:r>
          </a:p>
          <a:p>
            <a:pPr marL="0" indent="7938" algn="just">
              <a:buNone/>
            </a:pPr>
            <a:r>
              <a:rPr lang="en-US" dirty="0" smtClean="0"/>
              <a:t>ISA 510     Initial Audit Engagements – Opening Balances </a:t>
            </a:r>
          </a:p>
          <a:p>
            <a:pPr marL="0" indent="7938" algn="just">
              <a:buNone/>
            </a:pPr>
            <a:r>
              <a:rPr lang="en-US" dirty="0" smtClean="0"/>
              <a:t>ISA 520    Analytical Procedures</a:t>
            </a:r>
          </a:p>
          <a:p>
            <a:pPr marL="0" indent="7938" algn="just">
              <a:buNone/>
            </a:pPr>
            <a:r>
              <a:rPr lang="en-US" dirty="0" smtClean="0"/>
              <a:t>ISA 530    Audit Sampling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02352"/>
          </a:xfrm>
        </p:spPr>
        <p:txBody>
          <a:bodyPr>
            <a:normAutofit fontScale="70000" lnSpcReduction="20000"/>
          </a:bodyPr>
          <a:lstStyle/>
          <a:p>
            <a:pPr marL="6350" indent="7938">
              <a:buNone/>
            </a:pPr>
            <a:r>
              <a:rPr lang="en-US" sz="3300" dirty="0" smtClean="0"/>
              <a:t>ISA 540   Auditing  Accounting  Estimates ,  including Fair 	  	     Value Accounting Estimates and Related Disclosures</a:t>
            </a:r>
          </a:p>
          <a:p>
            <a:pPr marL="6350" indent="7938">
              <a:buNone/>
            </a:pPr>
            <a:r>
              <a:rPr lang="en-US" sz="3300" dirty="0" smtClean="0"/>
              <a:t>ISA 560   Subsequent Events</a:t>
            </a:r>
          </a:p>
          <a:p>
            <a:pPr marL="6350" indent="7938">
              <a:buNone/>
            </a:pPr>
            <a:r>
              <a:rPr lang="en-US" sz="3300" dirty="0" smtClean="0"/>
              <a:t>ISA 570   Going Concern</a:t>
            </a:r>
          </a:p>
          <a:p>
            <a:pPr marL="6350" indent="7938">
              <a:buNone/>
            </a:pPr>
            <a:r>
              <a:rPr lang="en-US" sz="3300" dirty="0" smtClean="0"/>
              <a:t>ISA 580   Written Representations</a:t>
            </a:r>
          </a:p>
          <a:p>
            <a:pPr marL="6350" indent="7938">
              <a:buNone/>
            </a:pPr>
            <a:r>
              <a:rPr lang="en-US" sz="3300" dirty="0" smtClean="0"/>
              <a:t>ISA 610   Using the Work of Internal Auditors</a:t>
            </a:r>
          </a:p>
          <a:p>
            <a:pPr marL="6350" indent="7938">
              <a:buNone/>
            </a:pPr>
            <a:r>
              <a:rPr lang="en-US" sz="3300" dirty="0" smtClean="0"/>
              <a:t>IAS 620   Using the work of an Auditor’s Expert</a:t>
            </a:r>
          </a:p>
          <a:p>
            <a:pPr marL="6350" indent="7938">
              <a:buNone/>
            </a:pPr>
            <a:r>
              <a:rPr lang="en-US" sz="3300" dirty="0" smtClean="0"/>
              <a:t>IAS 700   Forming an Opinion and Reporting on Financial 	  	     Statements</a:t>
            </a:r>
          </a:p>
          <a:p>
            <a:pPr marL="6350" indent="7938">
              <a:buNone/>
            </a:pPr>
            <a:r>
              <a:rPr lang="en-US" sz="3300" dirty="0" smtClean="0"/>
              <a:t>IAS 705   Modifications to the Opinions In the Independence      	     Auditor’s  Report</a:t>
            </a:r>
          </a:p>
          <a:p>
            <a:pPr marL="6350" indent="7938">
              <a:buNone/>
            </a:pPr>
            <a:r>
              <a:rPr lang="en-US" sz="3300" dirty="0" smtClean="0"/>
              <a:t>IAS 706   Emphasis of Matter Paragraphs  and other Matter   	 	     Paragraphs in the Independent Auditor’s Report</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marL="6350" indent="7938">
              <a:buNone/>
            </a:pPr>
            <a:r>
              <a:rPr lang="en-US" dirty="0" smtClean="0"/>
              <a:t>IAS 710   Comparative Information – Corresponding    	 	     Figures and Comparative Financial Statements</a:t>
            </a:r>
          </a:p>
          <a:p>
            <a:pPr marL="6350" indent="7938">
              <a:buNone/>
            </a:pPr>
            <a:r>
              <a:rPr lang="en-US" dirty="0" smtClean="0"/>
              <a:t>IAS 720  The Auditor’s Responsibilities Relating to Other 		     Information in Documents Containing Audited   		     Financial Statements</a:t>
            </a:r>
          </a:p>
          <a:p>
            <a:pPr marL="6350" indent="7938">
              <a:buNone/>
            </a:pPr>
            <a:endParaRPr lang="en-US" dirty="0" smtClean="0"/>
          </a:p>
          <a:p>
            <a:pPr marL="6350" indent="7938">
              <a:buNone/>
            </a:pPr>
            <a:r>
              <a:rPr lang="en-US" b="1" dirty="0" smtClean="0"/>
              <a:t>International   Auditing Practice Statements (IAPSs)  </a:t>
            </a:r>
            <a:endParaRPr lang="en-US" dirty="0" smtClean="0"/>
          </a:p>
          <a:p>
            <a:pPr marL="6350" indent="7938">
              <a:buNone/>
            </a:pPr>
            <a:r>
              <a:rPr lang="en-US" dirty="0" smtClean="0"/>
              <a:t>IAPS 1000  	 Inter-bank Confirmation Procedures</a:t>
            </a:r>
          </a:p>
          <a:p>
            <a:pPr marL="6350" indent="7938">
              <a:buNone/>
            </a:pPr>
            <a:r>
              <a:rPr lang="en-US" dirty="0" smtClean="0"/>
              <a:t>IAPS 1013   	Electronic  Commerce  : Effect  on the Audit 			of Financial Statements</a:t>
            </a:r>
          </a:p>
          <a:p>
            <a:pPr marL="6350" indent="7938">
              <a:buNone/>
            </a:pPr>
            <a:r>
              <a:rPr lang="en-US" b="1"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International   Standards on Assurance Engagements ( ISAE)</a:t>
            </a:r>
            <a:endParaRPr lang="en-US" sz="2400" dirty="0"/>
          </a:p>
        </p:txBody>
      </p:sp>
      <p:sp>
        <p:nvSpPr>
          <p:cNvPr id="3" name="Content Placeholder 2"/>
          <p:cNvSpPr>
            <a:spLocks noGrp="1"/>
          </p:cNvSpPr>
          <p:nvPr>
            <p:ph sz="quarter" idx="1"/>
          </p:nvPr>
        </p:nvSpPr>
        <p:spPr/>
        <p:txBody>
          <a:bodyPr/>
          <a:lstStyle/>
          <a:p>
            <a:pPr marL="6350" indent="7938">
              <a:buNone/>
            </a:pPr>
            <a:r>
              <a:rPr lang="en-US" dirty="0" smtClean="0"/>
              <a:t>ISAE     3000   -	   Assurance Engagements other 				    than Audits or Review of 					    Historical Financial Information</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II:  Flowchart Discussion on Practical Audit/Assurance Business Procedures</a:t>
            </a:r>
            <a:endParaRPr lang="en-US" sz="2400" dirty="0"/>
          </a:p>
        </p:txBody>
      </p:sp>
      <p:pic>
        <p:nvPicPr>
          <p:cNvPr id="6" name="Content Placeholder 5" descr="FLOWCHARTGraphic1.jpg"/>
          <p:cNvPicPr>
            <a:picLocks noGrp="1" noChangeAspect="1"/>
          </p:cNvPicPr>
          <p:nvPr>
            <p:ph sz="quarter" idx="1"/>
          </p:nvPr>
        </p:nvPicPr>
        <p:blipFill>
          <a:blip r:embed="rId2" cstate="print"/>
          <a:stretch>
            <a:fillRect/>
          </a:stretch>
        </p:blipFill>
        <p:spPr>
          <a:xfrm>
            <a:off x="3069861" y="1527174"/>
            <a:ext cx="2967765" cy="4797425"/>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LOWCHARTGraphic2.jpg"/>
          <p:cNvPicPr>
            <a:picLocks noGrp="1" noChangeAspect="1"/>
          </p:cNvPicPr>
          <p:nvPr>
            <p:ph sz="quarter" idx="1"/>
          </p:nvPr>
        </p:nvPicPr>
        <p:blipFill>
          <a:blip r:embed="rId2" cstate="print"/>
          <a:stretch>
            <a:fillRect/>
          </a:stretch>
        </p:blipFill>
        <p:spPr>
          <a:xfrm>
            <a:off x="3048000" y="1676400"/>
            <a:ext cx="3699507" cy="45720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36513" indent="-36513" algn="just">
              <a:buNone/>
            </a:pPr>
            <a:r>
              <a:rPr lang="en-US" dirty="0" smtClean="0"/>
              <a:t> Discussion and presentation session on nodes                    1. to 4.	</a:t>
            </a:r>
          </a:p>
          <a:p>
            <a:pPr marL="36513" indent="-36513" algn="just">
              <a:buNone/>
            </a:pPr>
            <a:r>
              <a:rPr lang="en-US" dirty="0" smtClean="0"/>
              <a:t>And notice and explain that Engagement Letter should clearly delineate between Audit &amp; Assurance Services, and Accounting and Management Consultancy /Company Secretarial Services.  </a:t>
            </a:r>
          </a:p>
          <a:p>
            <a:pPr marL="36513" indent="-36513" algn="just">
              <a:buNone/>
            </a:pPr>
            <a:r>
              <a:rPr lang="en-US" dirty="0" smtClean="0"/>
              <a:t>	Sample of Engagement Letter is on page ……..below</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t>SPECIMEN LETTER OF ENGAGEMENT FOR COMPANY CLIENT</a:t>
            </a:r>
            <a:endParaRPr lang="en-US" sz="2400" dirty="0"/>
          </a:p>
        </p:txBody>
      </p:sp>
      <p:sp>
        <p:nvSpPr>
          <p:cNvPr id="3" name="Content Placeholder 2"/>
          <p:cNvSpPr>
            <a:spLocks noGrp="1"/>
          </p:cNvSpPr>
          <p:nvPr>
            <p:ph sz="quarter" idx="1"/>
          </p:nvPr>
        </p:nvSpPr>
        <p:spPr>
          <a:xfrm>
            <a:off x="301752" y="1527048"/>
            <a:ext cx="8503920" cy="4949952"/>
          </a:xfrm>
        </p:spPr>
        <p:txBody>
          <a:bodyPr>
            <a:normAutofit fontScale="55000" lnSpcReduction="20000"/>
          </a:bodyPr>
          <a:lstStyle/>
          <a:p>
            <a:pPr marL="6350" indent="7938">
              <a:buNone/>
            </a:pPr>
            <a:r>
              <a:rPr lang="en-US" b="1" dirty="0" smtClean="0"/>
              <a:t>						MBA &amp; CO    </a:t>
            </a:r>
            <a:endParaRPr lang="en-US" dirty="0" smtClean="0"/>
          </a:p>
          <a:p>
            <a:pPr marL="6350" indent="7938">
              <a:buNone/>
            </a:pPr>
            <a:r>
              <a:rPr lang="en-US" b="1" dirty="0" smtClean="0"/>
              <a:t>						Chartered  Accountants                       						41, Abraham </a:t>
            </a:r>
            <a:r>
              <a:rPr lang="en-US" b="1" dirty="0" err="1" smtClean="0"/>
              <a:t>Akinola</a:t>
            </a:r>
            <a:r>
              <a:rPr lang="en-US" b="1" dirty="0" smtClean="0"/>
              <a:t> Street							</a:t>
            </a:r>
            <a:r>
              <a:rPr lang="en-US" b="1" dirty="0" err="1" smtClean="0"/>
              <a:t>Ikeja</a:t>
            </a:r>
            <a:r>
              <a:rPr lang="en-US" b="1" dirty="0" smtClean="0"/>
              <a:t>, Lagos												</a:t>
            </a:r>
            <a:endParaRPr lang="en-US" dirty="0" smtClean="0"/>
          </a:p>
          <a:p>
            <a:pPr marL="6350" indent="7938">
              <a:buNone/>
            </a:pPr>
            <a:r>
              <a:rPr lang="en-US" b="1" dirty="0" smtClean="0"/>
              <a:t>Managing Director													Date:  March 13, 2014		                            </a:t>
            </a:r>
          </a:p>
          <a:p>
            <a:pPr marL="6350" indent="7938">
              <a:buNone/>
            </a:pPr>
            <a:r>
              <a:rPr lang="en-US" b="1" dirty="0" smtClean="0"/>
              <a:t> </a:t>
            </a:r>
            <a:r>
              <a:rPr lang="en-US" b="1" dirty="0" err="1" smtClean="0"/>
              <a:t>Aniogu</a:t>
            </a:r>
            <a:r>
              <a:rPr lang="en-US" b="1" dirty="0" smtClean="0"/>
              <a:t> </a:t>
            </a:r>
            <a:r>
              <a:rPr lang="en-US" b="1" dirty="0" err="1" smtClean="0"/>
              <a:t>Tete</a:t>
            </a:r>
            <a:r>
              <a:rPr lang="en-US" b="1" dirty="0" smtClean="0"/>
              <a:t> Co. Limited</a:t>
            </a:r>
            <a:endParaRPr lang="en-US" dirty="0" smtClean="0"/>
          </a:p>
          <a:p>
            <a:pPr marL="6350" indent="7938">
              <a:buNone/>
            </a:pPr>
            <a:r>
              <a:rPr lang="en-US" b="1" dirty="0" smtClean="0"/>
              <a:t>21 Silver Way</a:t>
            </a:r>
            <a:endParaRPr lang="en-US" dirty="0" smtClean="0"/>
          </a:p>
          <a:p>
            <a:pPr marL="6350" indent="7938">
              <a:buNone/>
            </a:pPr>
            <a:r>
              <a:rPr lang="en-US" b="1" dirty="0" smtClean="0"/>
              <a:t>Abuja, FCT										 										    </a:t>
            </a:r>
            <a:endParaRPr lang="en-US" dirty="0" smtClean="0"/>
          </a:p>
          <a:p>
            <a:pPr marL="6350" indent="7938">
              <a:buNone/>
            </a:pPr>
            <a:r>
              <a:rPr lang="en-US" dirty="0" smtClean="0"/>
              <a:t>Dear Sir,	</a:t>
            </a:r>
            <a:r>
              <a:rPr lang="en-US" b="1" dirty="0" smtClean="0"/>
              <a:t>									         ENGAGEMENTS FOR AUDIT AND ASSURANCE SERVICES			</a:t>
            </a:r>
            <a:endParaRPr lang="en-US" dirty="0" smtClean="0"/>
          </a:p>
          <a:p>
            <a:pPr marL="6350" indent="7938">
              <a:buNone/>
            </a:pPr>
            <a:r>
              <a:rPr lang="en-US" b="1" dirty="0" smtClean="0"/>
              <a:t>We wish to refer to the business Meeting between your </a:t>
            </a:r>
            <a:r>
              <a:rPr lang="en-US" b="1" dirty="0" err="1" smtClean="0"/>
              <a:t>goodself</a:t>
            </a:r>
            <a:r>
              <a:rPr lang="en-US" b="1" dirty="0" smtClean="0"/>
              <a:t> and our managing partner on February 10, 2014, in respect of the above subject matter at your above mentioned office and hereby present our understanding of what you will want us to do for your company. This also includes our statutory duties under relevant laws of Nigeria in connection with audit of your financial statements.</a:t>
            </a:r>
            <a:endParaRPr lang="en-US" dirty="0" smtClean="0"/>
          </a:p>
          <a:p>
            <a:pPr marL="6350" indent="7938">
              <a:buNone/>
            </a:pPr>
            <a:r>
              <a:rPr lang="en-US" dirty="0" smtClean="0"/>
              <a:t>Set out below are the basis on which we (are to) act as auditors of the company (and its subsidiaries) and the respective areas of responsibility of the company and ourselves</a:t>
            </a: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1 . Audit and Assurance</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85000" lnSpcReduction="20000"/>
          </a:bodyPr>
          <a:lstStyle/>
          <a:p>
            <a:pPr marL="6350" indent="7938" algn="just">
              <a:buNone/>
            </a:pPr>
            <a:r>
              <a:rPr lang="en-US" dirty="0" smtClean="0"/>
              <a:t>1.1  As Directors of the above company, you are responsible for maintaining proper accounting records and  preparing  financial statements which give a true and fair view and comply with the Companies and other relevant Laws. You are also responsible for making available to us , as and when required , all the company’s accounting records and all other records and related information , including minutes of all management and shareholders’ meetings.</a:t>
            </a:r>
          </a:p>
          <a:p>
            <a:pPr marL="6350" indent="7938" algn="just">
              <a:buNone/>
            </a:pPr>
            <a:r>
              <a:rPr lang="en-US" dirty="0" smtClean="0"/>
              <a:t>					</a:t>
            </a:r>
          </a:p>
          <a:p>
            <a:pPr marL="6350" indent="7938" algn="just">
              <a:buNone/>
            </a:pPr>
            <a:r>
              <a:rPr lang="en-US" dirty="0" smtClean="0"/>
              <a:t>1.2  We have a statutory responsibility to report to the members whether in our opinion the financial statements  give a true and fair view of the state of your company’s affairs and  of the profit or loss for the year and whether they comply with the relevant Laws. In arriving at our opinion, we are required to consider the following matters , and to report  on any, in respect of which we are not satisfied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600" b="1" dirty="0" smtClean="0"/>
              <a:t>An Overview of Audit and Assurance: Past to Present</a:t>
            </a:r>
            <a:endParaRPr lang="en-US" sz="2600" dirty="0"/>
          </a:p>
        </p:txBody>
      </p:sp>
      <p:sp>
        <p:nvSpPr>
          <p:cNvPr id="3" name="Content Placeholder 2"/>
          <p:cNvSpPr>
            <a:spLocks noGrp="1"/>
          </p:cNvSpPr>
          <p:nvPr>
            <p:ph sz="quarter" idx="1"/>
          </p:nvPr>
        </p:nvSpPr>
        <p:spPr/>
        <p:txBody>
          <a:bodyPr>
            <a:normAutofit lnSpcReduction="10000"/>
          </a:bodyPr>
          <a:lstStyle/>
          <a:p>
            <a:pPr marL="6350" indent="7938" algn="just">
              <a:buNone/>
            </a:pPr>
            <a:r>
              <a:rPr lang="en-US" dirty="0" smtClean="0"/>
              <a:t>Audit is a </a:t>
            </a:r>
            <a:r>
              <a:rPr lang="en-US" dirty="0" err="1" smtClean="0"/>
              <a:t>latin</a:t>
            </a:r>
            <a:r>
              <a:rPr lang="en-US" dirty="0" smtClean="0"/>
              <a:t> word, meaning ‘he hears’. This can be stretched into a modern sense of Auditing which is a process usually carried out by suitably qualified auditors (</a:t>
            </a:r>
            <a:r>
              <a:rPr lang="en-US" dirty="0" err="1" smtClean="0"/>
              <a:t>i.e</a:t>
            </a:r>
            <a:r>
              <a:rPr lang="en-US" dirty="0" smtClean="0"/>
              <a:t>, qualified chartered accountants), whereby the accounts of business entities, including Companies, Professional Firms, Partnerships, Sole Proprietorships, Governmental and Non-Governmental institutions and establishments, etc, are subjected to scrutiny in such details as will enable the auditors to form an opinion ( not issue certificate) as to their </a:t>
            </a:r>
            <a:r>
              <a:rPr lang="en-US" b="1" i="1" dirty="0" smtClean="0"/>
              <a:t>accuracy, truth and fairness.</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797552"/>
          </a:xfrm>
        </p:spPr>
        <p:txBody>
          <a:bodyPr>
            <a:normAutofit fontScale="92500"/>
          </a:bodyPr>
          <a:lstStyle/>
          <a:p>
            <a:pPr marL="6350" indent="7938" algn="just">
              <a:buNone/>
            </a:pPr>
            <a:r>
              <a:rPr lang="en-US" dirty="0" smtClean="0"/>
              <a:t>(a)  whether proper accounting records have been kept by the company and proper returns adequate for our audit have been received from branches not visited by us: </a:t>
            </a:r>
          </a:p>
          <a:p>
            <a:pPr marL="6350" indent="7938" algn="just">
              <a:buNone/>
            </a:pPr>
            <a:r>
              <a:rPr lang="en-US" dirty="0" smtClean="0"/>
              <a:t>(b)  whether the company’s Statement of Financial Position and Comprehensive Income Statement are  in agreement with the accounting records and returns:</a:t>
            </a:r>
          </a:p>
          <a:p>
            <a:pPr marL="6350" indent="7938" algn="just">
              <a:buNone/>
            </a:pPr>
            <a:r>
              <a:rPr lang="en-US" dirty="0" smtClean="0"/>
              <a:t>(c)   whether we have obtained all the information and explanation which we think are necessary for the purpose of our audit; and           						 (d)  whether the information in the directors report is  consistent with that in the audited financial statements.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447800"/>
            <a:ext cx="8503920" cy="5181600"/>
          </a:xfrm>
        </p:spPr>
        <p:txBody>
          <a:bodyPr>
            <a:normAutofit lnSpcReduction="10000"/>
          </a:bodyPr>
          <a:lstStyle/>
          <a:p>
            <a:pPr marL="6350" indent="7938" algn="just">
              <a:buNone/>
            </a:pPr>
            <a:r>
              <a:rPr lang="en-US" dirty="0" smtClean="0"/>
              <a:t>In addition, there are certain other matters which, according to circumstances may be dealt with in our report. For example, where the financial statements do not give full details of directors’ remuneration or of their transaction with the company, the companies Act requires us to disclose such matters in our report.</a:t>
            </a:r>
          </a:p>
          <a:p>
            <a:pPr marL="6350" indent="7938" algn="just">
              <a:buNone/>
            </a:pPr>
            <a:endParaRPr lang="en-US" dirty="0" smtClean="0"/>
          </a:p>
          <a:p>
            <a:pPr marL="6350" indent="7938" algn="just">
              <a:buNone/>
            </a:pPr>
            <a:r>
              <a:rPr lang="en-US" dirty="0" smtClean="0"/>
              <a:t>1.3   We have a professional responsibility to report  if the financial statements do not  comply in any material respect with Financial Reporting Standards in satisfaction of The Financial Reporting Council of Nigeria Act, 2011, unless in our opinion the non –compliance is not justified in the circumstances.</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marL="6350" indent="7938" algn="just">
              <a:buNone/>
            </a:pPr>
            <a:r>
              <a:rPr lang="en-US" dirty="0" smtClean="0"/>
              <a:t>1.4   Our audit will be conducted in accordance with the International Auditing Standards issued by the International Auditing and Assurance Standards Board (IAASB) and will have regard to relevant Auditing Guidelines and Exposure Drafts, as appropriate. Furthermore, it will be conducted in such a manner as we consider necessary to fulfill our responsibilities and will include such test of transactions and of the existence, ownership and valuation of assets and liabilities as we consider necessary. We shall obtain an understanding of the accounting system in order to assess its adequacy as a basis for the preparation of the financial statements and to establish whether proper accounting method have been maintained .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6350" indent="7938" algn="just">
              <a:buNone/>
            </a:pPr>
            <a:r>
              <a:rPr lang="en-US" dirty="0" smtClean="0"/>
              <a:t>We shall expect to obtain such relevant and reliable evidence as we consider sufficient to enable us to draw reasonable conclusions there from. The nature and extent of our tests will vary according to our assessment of the company’s account system and, where we wish to place reliance on it, the system of internal control as it may relate any aspect of the business operations. We shall report to you any significant weaknesses or observations on, the company’s systems which come to our notice and which we think should be brought to your attention.</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indent="0" algn="just">
              <a:buNone/>
            </a:pPr>
            <a:r>
              <a:rPr lang="en-US" dirty="0" smtClean="0"/>
              <a:t>1.5   As part of our normal audit procedures, we may request you to provide written confirmation of oral representations which we have received from you during the course of the audit.</a:t>
            </a:r>
          </a:p>
          <a:p>
            <a:pPr marL="0" indent="0" algn="just">
              <a:buNone/>
            </a:pPr>
            <a:r>
              <a:rPr lang="en-US" dirty="0" smtClean="0"/>
              <a:t>1.6    In order to assist us with the examination of your financial statements, we shall request sight of all documents or statements, including the Chairman’s Statements  and the Directors’ Report; as you know, we are also  entitled  to attend all general meeting of the company  and to receive notices of all such meetings.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57150" indent="60325" algn="just">
              <a:buNone/>
              <a:tabLst>
                <a:tab pos="117475" algn="l"/>
              </a:tabLst>
            </a:pPr>
            <a:r>
              <a:rPr lang="en-US" dirty="0" smtClean="0"/>
              <a:t>1.7  [where appropriate] We  appreciate that the present size of your business renders it uneconomic to create a system of internal  control based on segregation of duties for different functions within each area of the business. In planning and performing our audit work we shall take account of this supervision. Further, we may ask additionally for confirmation in writing that all the transactions undertaken by the company have been properly reflected and recorded in the accounting records, and our audit report on your company’s financial statements may refer to this confirmation.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marL="0" indent="0" algn="just">
              <a:buNone/>
            </a:pPr>
            <a:r>
              <a:rPr lang="en-US" dirty="0" smtClean="0"/>
              <a:t>1.8   The responsibility for the prevention and detection of irregularities or fraud rests with yourselves. However, we shall </a:t>
            </a:r>
            <a:r>
              <a:rPr lang="en-US" dirty="0" err="1" smtClean="0"/>
              <a:t>endeavour</a:t>
            </a:r>
            <a:r>
              <a:rPr lang="en-US" dirty="0" smtClean="0"/>
              <a:t> to plan our audit so that we have a reasonable expectation of detecting material misstatements in the financial statement or accounting records resulting from irregularities or , fraud, but our examination should not be relied upon to disclose irregularities and fraud which may exist.   </a:t>
            </a:r>
          </a:p>
          <a:p>
            <a:pPr marL="0" indent="0" algn="just">
              <a:buNone/>
            </a:pPr>
            <a:r>
              <a:rPr lang="en-US" dirty="0" smtClean="0"/>
              <a:t>1.9   [Where appropriate] We shall  not be treated as having notice , for the purpose of our audit responsibilities  information provided to members of our firm other than those  engaged on the audit.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 Accounting and Other Services</a:t>
            </a:r>
            <a:endParaRPr lang="en-US" dirty="0"/>
          </a:p>
        </p:txBody>
      </p:sp>
      <p:sp>
        <p:nvSpPr>
          <p:cNvPr id="3" name="Content Placeholder 2"/>
          <p:cNvSpPr>
            <a:spLocks noGrp="1"/>
          </p:cNvSpPr>
          <p:nvPr>
            <p:ph sz="quarter" idx="1"/>
          </p:nvPr>
        </p:nvSpPr>
        <p:spPr/>
        <p:txBody>
          <a:bodyPr>
            <a:normAutofit fontScale="92500"/>
          </a:bodyPr>
          <a:lstStyle/>
          <a:p>
            <a:pPr marL="6350" indent="7938" algn="just">
              <a:buNone/>
            </a:pPr>
            <a:r>
              <a:rPr lang="en-US" dirty="0" smtClean="0"/>
              <a:t>It should be noted that Accounting, Taxation, Business Purchase Investigation, Other Investigations, Preparation of Prospectus, including Feasibility Study on Projects, Operations or Documentations Procedures, etc, are outside Audit Services. Those will be covered under Special Consultancy Engagements. During the Meeting, we discussed we should do the following:-</a:t>
            </a:r>
          </a:p>
          <a:p>
            <a:pPr marL="6350" indent="7938" algn="just">
              <a:buNone/>
            </a:pPr>
            <a:r>
              <a:rPr lang="en-US" dirty="0" smtClean="0"/>
              <a:t>2.1  Review the Accounting and Internal Control System presently in operation in your Company and Prepare the financial statements based on accounting records maintained by yourselves ; </a:t>
            </a: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6350" indent="7938" algn="just">
              <a:buNone/>
            </a:pPr>
            <a:r>
              <a:rPr lang="en-US" dirty="0" smtClean="0"/>
              <a:t>2.2  Provide assistance to the Company Secretary  by preparing and lodging Returns with the Registrar of          Companies at Corporate Affairs Commission, Abuja;</a:t>
            </a:r>
          </a:p>
          <a:p>
            <a:pPr marL="6350" indent="7938" algn="just">
              <a:buNone/>
            </a:pPr>
            <a:r>
              <a:rPr lang="en-US" dirty="0" smtClean="0"/>
              <a:t>2.3  Investigate Irregularities and Fraud, especially involving your Off-shore accounts and returns;</a:t>
            </a:r>
          </a:p>
          <a:p>
            <a:pPr marL="6350" indent="7938" algn="just">
              <a:buNone/>
            </a:pPr>
            <a:r>
              <a:rPr lang="en-US" dirty="0" smtClean="0"/>
              <a:t>2.4  Prepare Tax Computations and procure Tax Clearance Certificates ( TCC);</a:t>
            </a:r>
          </a:p>
          <a:p>
            <a:pPr marL="6350" indent="7938" algn="just">
              <a:buNone/>
            </a:pPr>
            <a:r>
              <a:rPr lang="en-US" dirty="0" smtClean="0"/>
              <a:t>2.5  Prepare Company Profile and Package you for Contract Bidding Processes;</a:t>
            </a:r>
          </a:p>
          <a:p>
            <a:pPr marL="6350" indent="7938" algn="just">
              <a:buNone/>
            </a:pPr>
            <a:r>
              <a:rPr lang="en-US" dirty="0" smtClean="0"/>
              <a:t>2.6  Verify and Attest on </a:t>
            </a:r>
            <a:r>
              <a:rPr lang="en-US" dirty="0" err="1" smtClean="0"/>
              <a:t>Banji</a:t>
            </a:r>
            <a:r>
              <a:rPr lang="en-US" dirty="0" smtClean="0"/>
              <a:t> Enterprises Limited valuation and fitness to partner with your Company.</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36513" indent="-36513" algn="just">
              <a:buNone/>
              <a:tabLst>
                <a:tab pos="457200" algn="l"/>
              </a:tabLst>
            </a:pPr>
            <a:r>
              <a:rPr lang="en-US" dirty="0" smtClean="0"/>
              <a:t>All the matters numbered 2.1 to 2.6 above come within areas of our specialization and competence but will be covered under a separate Appointment Letter different from Offer Letter for Audit Services in 1. above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6350" indent="7938" algn="just">
              <a:buNone/>
            </a:pPr>
            <a:r>
              <a:rPr lang="en-US" dirty="0" smtClean="0"/>
              <a:t>This opinion is then embodied in what we call INDEPENDENT AUDITORS’ REPORT (in respect of statutory audits) and INTERNAL AUDITORS’ REPORT ( in case of Internal Audit </a:t>
            </a:r>
            <a:r>
              <a:rPr lang="en-US" dirty="0" err="1" smtClean="0"/>
              <a:t>routinary</a:t>
            </a:r>
            <a:r>
              <a:rPr lang="en-US" dirty="0" smtClean="0"/>
              <a:t> duties), and addressed to those interested parties who commissioned the audit, or to whom the auditors are answerable and responsible to under Statute (</a:t>
            </a:r>
            <a:r>
              <a:rPr lang="en-US" dirty="0" err="1" smtClean="0"/>
              <a:t>e.g</a:t>
            </a:r>
            <a:r>
              <a:rPr lang="en-US" dirty="0" smtClean="0"/>
              <a:t>, Companies and Allied Matters Act, Cap.C.20, LFN, 2004), and/or in discharge of employment duties, respectively.</a:t>
            </a:r>
          </a:p>
          <a:p>
            <a:pPr marL="6350" indent="7938" algn="just">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6513" indent="-36513">
              <a:buNone/>
            </a:pPr>
            <a:r>
              <a:rPr lang="en-US" b="1" dirty="0" smtClean="0"/>
              <a:t>3.0  Reporting</a:t>
            </a:r>
            <a:endParaRPr lang="en-US" dirty="0" smtClean="0"/>
          </a:p>
          <a:p>
            <a:pPr marL="36513" indent="-36513">
              <a:buNone/>
            </a:pPr>
            <a:r>
              <a:rPr lang="en-US" b="1" dirty="0" smtClean="0"/>
              <a:t>At the conclusion of the exercises in 1. And 2. above, separate Reports will be issued as follows:</a:t>
            </a:r>
            <a:endParaRPr lang="en-US" dirty="0" smtClean="0"/>
          </a:p>
          <a:p>
            <a:pPr marL="36513" indent="-36513">
              <a:buNone/>
            </a:pPr>
            <a:r>
              <a:rPr lang="en-US" b="1" dirty="0" smtClean="0"/>
              <a:t> </a:t>
            </a:r>
            <a:endParaRPr lang="en-US" dirty="0" smtClean="0"/>
          </a:p>
          <a:p>
            <a:pPr marL="36513" indent="-36513">
              <a:buNone/>
            </a:pPr>
            <a:r>
              <a:rPr lang="en-US" sz="2000" b="1" dirty="0" smtClean="0"/>
              <a:t>Independent Auditors’ Report 	</a:t>
            </a:r>
          </a:p>
          <a:p>
            <a:pPr marL="36513" indent="-36513">
              <a:buFontTx/>
              <a:buChar char="-"/>
            </a:pPr>
            <a:r>
              <a:rPr lang="en-US" sz="2000" b="1" dirty="0" smtClean="0"/>
              <a:t>- - for Audit &amp; Assurance Services</a:t>
            </a:r>
          </a:p>
          <a:p>
            <a:pPr marL="36513" indent="-36513">
              <a:buFontTx/>
              <a:buChar char="-"/>
            </a:pPr>
            <a:endParaRPr lang="en-US" sz="2000" dirty="0" smtClean="0"/>
          </a:p>
          <a:p>
            <a:pPr marL="36513" indent="-36513">
              <a:buNone/>
            </a:pPr>
            <a:r>
              <a:rPr lang="en-US" sz="2000" b="1" dirty="0" smtClean="0"/>
              <a:t>Management Letter and Other Services Report     </a:t>
            </a:r>
          </a:p>
          <a:p>
            <a:pPr marL="36513" indent="-36513">
              <a:buNone/>
            </a:pPr>
            <a:r>
              <a:rPr lang="en-US" sz="2000" b="1" dirty="0" smtClean="0"/>
              <a:t>- - for Accounting and Other Services </a:t>
            </a:r>
            <a:endParaRPr lang="en-US" sz="2000"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6350" indent="7938" algn="just">
              <a:buNone/>
            </a:pPr>
            <a:r>
              <a:rPr lang="en-US" b="1" dirty="0" smtClean="0"/>
              <a:t>4.	  Fees</a:t>
            </a:r>
            <a:endParaRPr lang="en-US" dirty="0" smtClean="0"/>
          </a:p>
          <a:p>
            <a:pPr marL="6350" indent="7938" algn="just">
              <a:buNone/>
            </a:pPr>
            <a:r>
              <a:rPr lang="en-US" dirty="0" smtClean="0"/>
              <a:t>Our fees will be based on the Scale of Fees prevalent in the Accountancy Profession, and scheduled under IFAC Standards (IFAC is International Federation of Accountants).Reference should be made to Approved Scale of Fees of the Institute of Chartered Accountant of Nigeria, ICAN: 2011 (current scale), especially where negotiations are made outside the strict rules of the Scale. Ref</a:t>
            </a:r>
            <a:r>
              <a:rPr lang="en-US" smtClean="0"/>
              <a:t>: </a:t>
            </a:r>
            <a:r>
              <a:rPr lang="en-US" smtClean="0">
                <a:hlinkClick r:id="rId2"/>
              </a:rPr>
              <a:t>www.ican-ngr.org</a:t>
            </a:r>
            <a:r>
              <a:rPr lang="en-US"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marL="6350" indent="7938" algn="just">
              <a:buNone/>
            </a:pPr>
            <a:r>
              <a:rPr lang="en-US" dirty="0" smtClean="0"/>
              <a:t>5.            </a:t>
            </a:r>
            <a:r>
              <a:rPr lang="en-US" b="1" dirty="0" smtClean="0"/>
              <a:t>Agreement and Terms</a:t>
            </a:r>
            <a:endParaRPr lang="en-US" dirty="0" smtClean="0"/>
          </a:p>
          <a:p>
            <a:pPr marL="6350" indent="7938" algn="just">
              <a:buNone/>
            </a:pPr>
            <a:r>
              <a:rPr lang="en-US" dirty="0" smtClean="0"/>
              <a:t>Once it has been agreed , this letter will remain effective , from one audit, etc, appointment to another , until is replaced or modified . We shall be grateful if you could confirm in writing your agreement to the terms of this letter by issuing us APPOINTMENT LETTER (S), or let us know if they are not in accordance with your understanding for necessary adjustments and  changes to be made.</a:t>
            </a:r>
          </a:p>
          <a:p>
            <a:pPr marL="6350" indent="7938" algn="just">
              <a:buNone/>
            </a:pPr>
            <a:r>
              <a:rPr lang="en-US" dirty="0" smtClean="0"/>
              <a:t>We wish to use this medium to express our gratitude to you and your esteemed establishment for finding us worthy to serve.</a:t>
            </a:r>
          </a:p>
          <a:p>
            <a:pPr>
              <a:buNone/>
            </a:pPr>
            <a:endParaRPr lang="en-US" dirty="0" smtClean="0"/>
          </a:p>
          <a:p>
            <a:pPr>
              <a:buNone/>
            </a:pPr>
            <a:r>
              <a:rPr lang="en-US" dirty="0" smtClean="0"/>
              <a:t>Yours faithfully,</a:t>
            </a:r>
          </a:p>
          <a:p>
            <a:pPr>
              <a:buNone/>
            </a:pPr>
            <a:r>
              <a:rPr lang="en-US" dirty="0" smtClean="0"/>
              <a:t>MBA &amp; CO</a:t>
            </a:r>
          </a:p>
          <a:p>
            <a:pPr>
              <a:buNone/>
            </a:pPr>
            <a:r>
              <a:rPr lang="en-US" dirty="0" smtClean="0"/>
              <a:t> </a:t>
            </a:r>
          </a:p>
          <a:p>
            <a:pPr>
              <a:buNone/>
            </a:pPr>
            <a:r>
              <a:rPr lang="en-US" dirty="0" smtClean="0"/>
              <a:t> </a:t>
            </a:r>
          </a:p>
          <a:p>
            <a:pPr>
              <a:buNone/>
            </a:pPr>
            <a:r>
              <a:rPr lang="en-US" dirty="0" err="1" smtClean="0"/>
              <a:t>Ifeanyi</a:t>
            </a:r>
            <a:r>
              <a:rPr lang="en-US" dirty="0" smtClean="0"/>
              <a:t> </a:t>
            </a:r>
            <a:r>
              <a:rPr lang="en-US" dirty="0" err="1" smtClean="0"/>
              <a:t>Mba</a:t>
            </a:r>
            <a:endParaRPr lang="en-US" dirty="0" smtClean="0"/>
          </a:p>
          <a:p>
            <a:pPr>
              <a:buNone/>
            </a:pPr>
            <a:r>
              <a:rPr lang="en-US" dirty="0" smtClean="0"/>
              <a:t>Managing Partner</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6350" indent="7938">
              <a:buNone/>
            </a:pPr>
            <a:r>
              <a:rPr lang="en-US" dirty="0" smtClean="0"/>
              <a:t>Nodes     5   to   6   cover  Appointment Letter procedures ( now discussed)</a:t>
            </a:r>
          </a:p>
          <a:p>
            <a:pPr marL="6350" indent="7938">
              <a:buNone/>
            </a:pPr>
            <a:r>
              <a:rPr lang="en-US" dirty="0" smtClean="0"/>
              <a:t> </a:t>
            </a:r>
          </a:p>
          <a:p>
            <a:pPr marL="6350" indent="7938">
              <a:buNone/>
            </a:pPr>
            <a:r>
              <a:rPr lang="en-US" dirty="0" smtClean="0"/>
              <a:t>And you are going to prepare Appointment Letter during Workshop Session</a:t>
            </a:r>
          </a:p>
          <a:p>
            <a:pPr marL="6350" indent="7938">
              <a:buNone/>
            </a:pPr>
            <a:r>
              <a:rPr lang="en-US" dirty="0" smtClean="0"/>
              <a:t> </a:t>
            </a:r>
          </a:p>
          <a:p>
            <a:pPr marL="6350" indent="7938">
              <a:buNone/>
            </a:pPr>
            <a:r>
              <a:rPr lang="en-US" dirty="0" smtClean="0"/>
              <a:t>Please Note: Companies and Allied Matters Act, Cap. C.20, LFN, 2004, position on Appointment and Removal of Auditors: as below</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 357</a:t>
            </a:r>
            <a:r>
              <a:rPr lang="en-US" b="1" i="1" dirty="0" smtClean="0"/>
              <a:t>. Appointment of auditors</a:t>
            </a:r>
            <a:r>
              <a:rPr lang="en-US" i="1" dirty="0" smtClean="0"/>
              <a:t>	</a:t>
            </a:r>
            <a:endParaRPr lang="en-US" dirty="0"/>
          </a:p>
        </p:txBody>
      </p:sp>
      <p:sp>
        <p:nvSpPr>
          <p:cNvPr id="3" name="Content Placeholder 2"/>
          <p:cNvSpPr>
            <a:spLocks noGrp="1"/>
          </p:cNvSpPr>
          <p:nvPr>
            <p:ph sz="quarter" idx="1"/>
          </p:nvPr>
        </p:nvSpPr>
        <p:spPr/>
        <p:txBody>
          <a:bodyPr>
            <a:normAutofit fontScale="92500" lnSpcReduction="20000"/>
          </a:bodyPr>
          <a:lstStyle/>
          <a:p>
            <a:pPr marL="6350" indent="7938" algn="just">
              <a:buNone/>
            </a:pPr>
            <a:r>
              <a:rPr lang="en-US" i="1" dirty="0" smtClean="0"/>
              <a:t>(1) Every company shall at each annual general meeting appoint an auditor or auditors  to audit the financial statements of the company and to hold offices from the conclusion of that, until the conclusion of the next , annual general meeting.</a:t>
            </a:r>
            <a:endParaRPr lang="en-US" dirty="0" smtClean="0"/>
          </a:p>
          <a:p>
            <a:pPr marL="6350" indent="7938" algn="just">
              <a:buNone/>
            </a:pPr>
            <a:r>
              <a:rPr lang="en-US" i="1" dirty="0" smtClean="0"/>
              <a:t>(2) At any annual general meeting a retiring auditor , however appointed shall be re-appointed without any resolution being passed unless-							</a:t>
            </a:r>
            <a:endParaRPr lang="en-US" dirty="0" smtClean="0"/>
          </a:p>
          <a:p>
            <a:pPr marL="6350" indent="7938" algn="just">
              <a:buNone/>
            </a:pPr>
            <a:r>
              <a:rPr lang="en-US" i="1" dirty="0" smtClean="0"/>
              <a:t>(a)  He is not qualified for re-appointment; or    	</a:t>
            </a:r>
          </a:p>
          <a:p>
            <a:pPr marL="6350" indent="7938" algn="just">
              <a:buNone/>
            </a:pPr>
            <a:r>
              <a:rPr lang="en-US" i="1" dirty="0" smtClean="0"/>
              <a:t>(b) A resolution has been passed at that meeting appointing some other persons instead of him or providing expressly that he shall not be re-appointed; or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marL="6350" indent="7938" algn="just">
              <a:buNone/>
            </a:pPr>
            <a:r>
              <a:rPr lang="en-US" i="1" dirty="0" smtClean="0"/>
              <a:t>(c) He has given the company notice in writing of his unwillingness to be re-appointed:			                              provided that where notice is given of an intended resolution to appoint some person or persons  in place of retiring auditor, and by reason of the death , incapacity or disqualification of that person  or of all those persons , as the case may be, the resolution cannot be proceeded with the retiring auditor shall not be automatically re-appointed by virtue of this subsection .</a:t>
            </a:r>
          </a:p>
          <a:p>
            <a:pPr marL="6350" indent="7938" algn="just">
              <a:buNone/>
            </a:pPr>
            <a:endParaRPr lang="en-US" i="1" dirty="0" smtClean="0"/>
          </a:p>
          <a:p>
            <a:pPr marL="6350" indent="7938" algn="just">
              <a:buNone/>
            </a:pPr>
            <a:r>
              <a:rPr lang="en-US" i="1" dirty="0" smtClean="0"/>
              <a:t>(3)  where at an annual  general meeting, no auditors are appointed or re-appointed, the directors may appoint a person to fill the vacancy.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pPr marL="0" indent="7938" algn="just">
              <a:buNone/>
            </a:pPr>
            <a:r>
              <a:rPr lang="en-US" i="1" dirty="0" smtClean="0"/>
              <a:t>(4)   The company shall , within one week of the power of the directors under subsection (3) of this section becoming exercisable , give notice of that fact to the commission ; and if a company fails to give notice as required by this subsection, the company and every officer of the company who is in default shall be guilty    of an offence and liable to a fine on N100. For everyday during which the defaults continues.	</a:t>
            </a:r>
          </a:p>
          <a:p>
            <a:pPr marL="0" indent="7938" algn="just">
              <a:buNone/>
            </a:pPr>
            <a:r>
              <a:rPr lang="en-US" i="1" dirty="0" smtClean="0"/>
              <a:t>		</a:t>
            </a:r>
          </a:p>
          <a:p>
            <a:pPr marL="0" indent="7938" algn="just">
              <a:buNone/>
            </a:pPr>
            <a:r>
              <a:rPr lang="en-US" i="1" dirty="0" smtClean="0"/>
              <a:t> (5)   Subjects as herein after provided  , the first auditors of the company may be appointed by the directors at any time before the company is entitled to commence business and auditors so appointed shall hold office until the conclusion of the next annual general meeting:    </a:t>
            </a:r>
          </a:p>
          <a:p>
            <a:pPr marL="0" indent="7938" algn="just">
              <a:buNone/>
            </a:pPr>
            <a:r>
              <a:rPr lang="en-US" i="1" dirty="0" smtClean="0"/>
              <a:t>provided that-</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pPr marL="0" indent="7938" algn="just">
              <a:buNone/>
            </a:pPr>
            <a:r>
              <a:rPr lang="en-US" i="1" dirty="0" smtClean="0"/>
              <a:t>(a)  The company may at a general meeting remove any such auditors and appoint in their place any other person who have been nominated  for appointment by any member of the company and of whose nomination notice has been given to the members of the company not less than </a:t>
            </a:r>
            <a:r>
              <a:rPr lang="en-US" b="1" i="1" dirty="0" smtClean="0"/>
              <a:t>14days</a:t>
            </a:r>
            <a:r>
              <a:rPr lang="en-US" i="1" dirty="0" smtClean="0"/>
              <a:t> before the date of the meeting ; and 						 </a:t>
            </a:r>
          </a:p>
          <a:p>
            <a:pPr marL="0" indent="7938" algn="just">
              <a:buNone/>
            </a:pPr>
            <a:endParaRPr lang="en-US" i="1" dirty="0" smtClean="0"/>
          </a:p>
          <a:p>
            <a:pPr marL="0" indent="7938" algn="just">
              <a:buNone/>
            </a:pPr>
            <a:r>
              <a:rPr lang="en-US" i="1" dirty="0" smtClean="0"/>
              <a:t>(b)   if the directors fail to exercise their power under the subsection; the company may, in  a general meeting convened for that purpose appoint the first auditors and thereupon the said powers of the directors shall cease. 										                                           (6)   The directors may fill any casual vacancy in the office of auditor but while any such vacancy continues, the surviving or continuing  auditor or auditors , if any , may act.</a:t>
            </a:r>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S.358</a:t>
            </a:r>
            <a:r>
              <a:rPr lang="en-US" i="1" dirty="0" smtClean="0"/>
              <a:t>. </a:t>
            </a:r>
            <a:r>
              <a:rPr lang="en-US" b="1" i="1" dirty="0" smtClean="0"/>
              <a:t>Qualification of auditors.</a:t>
            </a:r>
            <a:endParaRPr lang="en-US" dirty="0"/>
          </a:p>
        </p:txBody>
      </p:sp>
      <p:sp>
        <p:nvSpPr>
          <p:cNvPr id="3" name="Content Placeholder 2"/>
          <p:cNvSpPr>
            <a:spLocks noGrp="1"/>
          </p:cNvSpPr>
          <p:nvPr>
            <p:ph sz="quarter" idx="1"/>
          </p:nvPr>
        </p:nvSpPr>
        <p:spPr/>
        <p:txBody>
          <a:bodyPr>
            <a:normAutofit fontScale="92500" lnSpcReduction="20000"/>
          </a:bodyPr>
          <a:lstStyle/>
          <a:p>
            <a:pPr marL="36513" indent="-36513" algn="just">
              <a:buNone/>
            </a:pPr>
            <a:r>
              <a:rPr lang="en-US" b="1" i="1" dirty="0" smtClean="0"/>
              <a:t> (1)</a:t>
            </a:r>
            <a:r>
              <a:rPr lang="en-US" i="1" dirty="0" smtClean="0"/>
              <a:t>    The provisions of the Institute of Chartered Accountants  of Nigeria Act shall have effect in relation to any investigation or audit for the purpose of this Act so however that none of the following persons shall be qualified for appointment as auditor of a company that        is –				                             </a:t>
            </a:r>
          </a:p>
          <a:p>
            <a:pPr marL="36513" indent="-36513" algn="just">
              <a:buNone/>
            </a:pPr>
            <a:r>
              <a:rPr lang="en-US" i="1" dirty="0" smtClean="0"/>
              <a:t>a.    An officer or servant of the company.				</a:t>
            </a:r>
          </a:p>
          <a:p>
            <a:pPr marL="36513" indent="-36513" algn="just">
              <a:buNone/>
            </a:pPr>
            <a:r>
              <a:rPr lang="en-US" i="1" dirty="0" smtClean="0"/>
              <a:t>b.    A person who is a partner of or in the employment of an officer or servant of the company;		                             </a:t>
            </a:r>
          </a:p>
          <a:p>
            <a:pPr marL="36513" indent="-36513" algn="just">
              <a:buNone/>
            </a:pPr>
            <a:r>
              <a:rPr lang="en-US" i="1" dirty="0" smtClean="0"/>
              <a:t>c.    A body corporate and reference in the subsection of an officer  or servant shall be construed as not including references to an auditor.</a:t>
            </a:r>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marL="6350" indent="7938">
              <a:buNone/>
            </a:pPr>
            <a:r>
              <a:rPr lang="en-US" i="1" dirty="0" smtClean="0"/>
              <a:t>(2).    In the application to subsection (1) of this section , the disqualification shall extend and apply to persons who in respect to any period of an audit where in the employment of the company  or where otherwise connected therewith in any manner.</a:t>
            </a:r>
          </a:p>
          <a:p>
            <a:pPr marL="6350" indent="7938">
              <a:buNone/>
            </a:pPr>
            <a:endParaRPr lang="en-US" dirty="0" smtClean="0"/>
          </a:p>
          <a:p>
            <a:pPr marL="6350" indent="7938">
              <a:buNone/>
            </a:pPr>
            <a:r>
              <a:rPr lang="en-US" i="1" dirty="0" smtClean="0"/>
              <a:t>(3)  a person shall not qualify for an appointment as an auditor of a company if he is , under subsection (6) of this section , disqualified for appointment as auditor of any other body corporate which is that company subsidiary  or holding company  or a subsidiary of that company ‘s holding company , or would be so disqualified if the body corporate were a company.</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10000"/>
          </a:bodyPr>
          <a:lstStyle/>
          <a:p>
            <a:pPr marL="6350" indent="7938" algn="just">
              <a:buNone/>
            </a:pPr>
            <a:r>
              <a:rPr lang="en-US" dirty="0" smtClean="0"/>
              <a:t>From the foregoing, the auditors will normally express whether in their ‘opinion the financial statements of such </a:t>
            </a:r>
            <a:r>
              <a:rPr lang="en-US" dirty="0" err="1" smtClean="0"/>
              <a:t>organisations</a:t>
            </a:r>
            <a:r>
              <a:rPr lang="en-US" dirty="0" smtClean="0"/>
              <a:t> are </a:t>
            </a:r>
            <a:r>
              <a:rPr lang="en-US" b="1" i="1" dirty="0" smtClean="0"/>
              <a:t>true and fair’</a:t>
            </a:r>
            <a:r>
              <a:rPr lang="en-US" dirty="0" smtClean="0"/>
              <a:t> and or …</a:t>
            </a:r>
            <a:r>
              <a:rPr lang="en-US" b="1" i="1" dirty="0" smtClean="0"/>
              <a:t>present fairly</a:t>
            </a:r>
            <a:r>
              <a:rPr lang="en-US" dirty="0" smtClean="0"/>
              <a:t>, in all material respects, the financial position of the Company…’. And this can only be done after the auditor has satisfied himself that various Accounting and Auditing Standards, Ethical and relevant Statutory requirements, amongst others, have been fully observed. And recent times there has been increasing concern with deontology that looks beyond clearly defined rules of law to adoption of moral principles which is the foundation of jurisprudence. The recognition that decisions often imply moral choice broadens the perspective on the nature of choice and limits of choice in ethical considerations in the work of an auditor. </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73752"/>
          </a:xfrm>
        </p:spPr>
        <p:txBody>
          <a:bodyPr>
            <a:normAutofit lnSpcReduction="10000"/>
          </a:bodyPr>
          <a:lstStyle/>
          <a:p>
            <a:pPr marL="6350" indent="7938">
              <a:buNone/>
            </a:pPr>
            <a:r>
              <a:rPr lang="en-US" i="1" dirty="0" smtClean="0"/>
              <a:t>(4)    Notwithstanding subsection (1), (2) and (3), of this section , a firm is qualified for appointment as auditor of a company if , but only if, all  the partners are qualified for appointment as auditors of it.</a:t>
            </a:r>
          </a:p>
          <a:p>
            <a:pPr marL="6350" indent="7938">
              <a:buNone/>
            </a:pPr>
            <a:endParaRPr lang="en-US" dirty="0" smtClean="0"/>
          </a:p>
          <a:p>
            <a:pPr marL="6350" indent="7938">
              <a:buNone/>
            </a:pPr>
            <a:r>
              <a:rPr lang="en-US" i="1" dirty="0" smtClean="0"/>
              <a:t>(5)   No person shall act as auditor of a company at a time when he knows that he is disqualified   for appointment to that office and if an auditor of a company to his knowledge becomes so disqualified during his term of office , he shall therefore vacate his office and give notice in writing to the company that he has vacated it by reason of that disqualification.</a:t>
            </a: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6350" indent="7938" algn="just">
              <a:buNone/>
            </a:pPr>
            <a:r>
              <a:rPr lang="en-US" i="1" dirty="0" smtClean="0"/>
              <a:t>(6)   A person who acts as auditor in contravention of subsection (5) of this section or fails without reasonable excuse to give notice of vacating his office as required by that subsection , shall be guilty of an offence  and liable to fine of N500 and , for continued contravention, to a daily default fine of N50. </a:t>
            </a:r>
            <a:endParaRPr lang="en-US" dirty="0" smtClean="0"/>
          </a:p>
          <a:p>
            <a:pPr>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S.362.   Removal of auditors</a:t>
            </a:r>
            <a:r>
              <a:rPr lang="en-US" i="1" dirty="0" smtClean="0"/>
              <a:t>.</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marL="6350" indent="7938" algn="just">
              <a:buNone/>
            </a:pPr>
            <a:r>
              <a:rPr lang="en-US" sz="2800" i="1" dirty="0" smtClean="0"/>
              <a:t>(1)  A company may by </a:t>
            </a:r>
            <a:r>
              <a:rPr lang="en-US" sz="2800" b="1" i="1" dirty="0" smtClean="0"/>
              <a:t>ordinary resolution</a:t>
            </a:r>
            <a:r>
              <a:rPr lang="en-US" sz="2800" i="1" dirty="0" smtClean="0"/>
              <a:t> remove an auditor before the expiration of his term of office , notwithstanding anything in any agreement between it and him.</a:t>
            </a:r>
          </a:p>
          <a:p>
            <a:pPr marL="6350" indent="7938" algn="just">
              <a:buNone/>
            </a:pPr>
            <a:endParaRPr lang="en-US" sz="2800" dirty="0" smtClean="0"/>
          </a:p>
          <a:p>
            <a:pPr marL="6350" indent="7938" algn="just">
              <a:buNone/>
            </a:pPr>
            <a:r>
              <a:rPr lang="en-US" sz="2800" i="1" dirty="0" smtClean="0"/>
              <a:t>(2)   Where a resolution removing an auditor is passed at a general meeting of a company , the company shall within </a:t>
            </a:r>
            <a:r>
              <a:rPr lang="en-US" sz="2800" b="1" i="1" dirty="0" smtClean="0"/>
              <a:t>14days give notice</a:t>
            </a:r>
            <a:r>
              <a:rPr lang="en-US" sz="2800" i="1" dirty="0" smtClean="0"/>
              <a:t> of that fact in the</a:t>
            </a:r>
            <a:r>
              <a:rPr lang="en-US" sz="2800" b="1" i="1" dirty="0" smtClean="0"/>
              <a:t> prescribed form </a:t>
            </a:r>
            <a:r>
              <a:rPr lang="en-US" sz="2800" i="1" dirty="0" smtClean="0"/>
              <a:t>to the commission and if a company fails to give the notice required by this subsection, the company and any office of it who is in default shall be guilty of an offence and liable to a daily default fine of N100.</a:t>
            </a:r>
          </a:p>
          <a:p>
            <a:pPr marL="6350" indent="7938" algn="just">
              <a:buNone/>
            </a:pPr>
            <a:endParaRPr lang="en-US" sz="2800" dirty="0" smtClean="0"/>
          </a:p>
          <a:p>
            <a:pPr marL="6350" indent="7938" algn="just">
              <a:buNone/>
            </a:pPr>
            <a:r>
              <a:rPr lang="en-US" sz="2800" i="1" dirty="0" smtClean="0"/>
              <a:t>(3)  Nothing  in this section shall be taking as depriving a person removed under it of compensation or damages payable to him in respect  to the termination of his appointment as auditor  or of any appointment  terminating with that as auditor.</a:t>
            </a:r>
            <a:endParaRPr lang="en-US" sz="2800" dirty="0" smtClean="0"/>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smtClean="0"/>
              <a:t>S. 363.    Auditors right to attend company’s meetings</a:t>
            </a:r>
            <a:r>
              <a:rPr lang="en-US" sz="2400" i="1" dirty="0" smtClean="0"/>
              <a:t>.</a:t>
            </a:r>
            <a:endParaRPr lang="en-US" sz="2400"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marL="6350" indent="7938" algn="just">
              <a:buNone/>
            </a:pPr>
            <a:r>
              <a:rPr lang="en-US" i="1" dirty="0" smtClean="0"/>
              <a:t>(1) A company ‘s auditor shall be entitled to attend any general meeting of the company , and to receive all notices  of and other communications relating to any general meeting which a member of the company  is entitled to receive and to be heard at any general meeting  which they attend on any part of the business of the meeting which  concerns them as auditor.		</a:t>
            </a:r>
          </a:p>
          <a:p>
            <a:pPr marL="6350" indent="7938" algn="just">
              <a:buNone/>
            </a:pPr>
            <a:r>
              <a:rPr lang="en-US" i="1" dirty="0" smtClean="0"/>
              <a:t>(2)  An auditor of a company who has been removed shall be entitled to attend- 				                             (a)  the general meeting at which his term of office would otherwise have expired; and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6350" indent="7938" algn="just">
              <a:buNone/>
            </a:pPr>
            <a:r>
              <a:rPr lang="en-US" i="1" dirty="0" smtClean="0"/>
              <a:t>(b)  any general meeting at which it is proposed to fill the vacancy caused by his removal;		                             and to receive all notices of , and other communication relating to , any  such meeting which any member of the company is entitled to receive , and  to be heard at any such meeting which he attends on any part of the business of the meeting  which concerns him as former auditor of the company.</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b="1" i="1" dirty="0" smtClean="0"/>
              <a:t>S.364.  Supplementary provisions relating to auditors</a:t>
            </a:r>
            <a:endParaRPr lang="en-US" sz="2600" dirty="0"/>
          </a:p>
        </p:txBody>
      </p:sp>
      <p:sp>
        <p:nvSpPr>
          <p:cNvPr id="3" name="Content Placeholder 2"/>
          <p:cNvSpPr>
            <a:spLocks noGrp="1"/>
          </p:cNvSpPr>
          <p:nvPr>
            <p:ph sz="quarter" idx="1"/>
          </p:nvPr>
        </p:nvSpPr>
        <p:spPr/>
        <p:txBody>
          <a:bodyPr>
            <a:normAutofit/>
          </a:bodyPr>
          <a:lstStyle/>
          <a:p>
            <a:pPr marL="6350" indent="7938">
              <a:buNone/>
            </a:pPr>
            <a:r>
              <a:rPr lang="en-US" i="1" dirty="0" smtClean="0"/>
              <a:t>(1) A special notice shall be required for a resolution at a general meeting of a company-			                             (a)  appointment as auditor a person other than a retiring auditor  or  					                            (b)  filling a casual vacancy in the office of auditor ;or (c)   re-appointing as auditor a retiring auditor who was appointed by the directors to fill a casual vacancy; or  							 (d)   removing an auditor before the expiration of his term of office..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7938" algn="just">
              <a:buNone/>
            </a:pPr>
            <a:r>
              <a:rPr lang="en-US" i="1" dirty="0" smtClean="0"/>
              <a:t>(2)  On receipt of notice of such an intended resolution as is mentioned  in subsection (1) the company shall forthwith send a copy of it -					 (a)  To the person proposed to be appointed or removed , as the case may be;				                             (b)  In a case within subsection (1) (a), of this section to the retiring auditors; and			                             (c)   where, in a case within subsection (1)(b)or(c), of this section , the casual vacancy was caused by the    resignation of an auditor , to the auditor who resigned.</a:t>
            </a:r>
            <a:endParaRPr lang="en-US" dirty="0" smtClean="0"/>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pPr marL="6350" indent="7938" algn="just">
              <a:buNone/>
            </a:pPr>
            <a:r>
              <a:rPr lang="en-US" i="1" dirty="0" smtClean="0"/>
              <a:t>(3)   Where notice is given to such resolution as is mentioned in subsection (1) (a) or (d) of this section and the retiring auditor or (as the case may be the auditor proposed to be removed) makes with respect  to the intended resolution representations in writing to the company not exceeding a reasonable length  and  request their notification to members of the company , the company shall (unless the representations are received by it too late for it to do so)-	 </a:t>
            </a:r>
          </a:p>
          <a:p>
            <a:pPr marL="6350" indent="7938" algn="just">
              <a:buNone/>
            </a:pPr>
            <a:r>
              <a:rPr lang="en-US" i="1" dirty="0" smtClean="0"/>
              <a:t>(a) In any notice of the resolution  given to members of the company state the fact of the representations having been made ;and							 (b) send a copy of the representations to every member of the company to whom notice of the meeting is or has been sent.</a:t>
            </a:r>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0"/>
            <a:ext cx="8503920" cy="4876800"/>
          </a:xfrm>
        </p:spPr>
        <p:txBody>
          <a:bodyPr>
            <a:normAutofit fontScale="85000" lnSpcReduction="20000"/>
          </a:bodyPr>
          <a:lstStyle/>
          <a:p>
            <a:pPr marL="6350" indent="7938" algn="just">
              <a:buNone/>
            </a:pPr>
            <a:r>
              <a:rPr lang="en-US" i="1" dirty="0" smtClean="0"/>
              <a:t>(4)  If a copy of any representation is not sent out as required  by subsection (3) of this section because they were  received too late or because of the company’s default , the auditor may (without prejudice to his right to be heard orally) require that the representation shall be read out at the meeting.</a:t>
            </a:r>
          </a:p>
          <a:p>
            <a:pPr marL="6350" indent="7938" algn="just">
              <a:buNone/>
            </a:pPr>
            <a:r>
              <a:rPr lang="en-US" i="1" dirty="0" smtClean="0"/>
              <a:t>	   </a:t>
            </a:r>
            <a:endParaRPr lang="en-US" dirty="0" smtClean="0"/>
          </a:p>
          <a:p>
            <a:pPr marL="6350" indent="7938" algn="just">
              <a:buNone/>
            </a:pPr>
            <a:r>
              <a:rPr lang="en-US" i="1" dirty="0" smtClean="0"/>
              <a:t>(5)  Copies of the representations need not be sent out and the representations needs to be read out at the meeting if , on the application either of the company  or  of any other person claiming  to be aggrieved , the court is satisfied that the rights conferred by this section are being abused  to secure needless publicity  for defamatory  matter; and the court may order the company’s cost  on the application to be paid in whole or in part by the auditor , notwithstanding that he is not a party to the application.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marL="6350" indent="7938" algn="just">
              <a:buNone/>
            </a:pPr>
            <a:r>
              <a:rPr lang="en-US" dirty="0" smtClean="0"/>
              <a:t>Sequel to these, it should be noted that moral hazard has become a major consideration in dealing with the failure of the regulatory framework in preventing corruption and fraud that have led to massive financial corporate scandals that have tarnished the reputation of top executives and their institutions in both the private and public sectors and not sparing auditors across Nigeria and internationally.</a:t>
            </a:r>
          </a:p>
          <a:p>
            <a:pPr marL="6350" indent="7938" algn="just">
              <a:buNone/>
            </a:pPr>
            <a:endParaRPr lang="en-US" dirty="0" smtClean="0"/>
          </a:p>
          <a:p>
            <a:pPr marL="6350" indent="7938" algn="just">
              <a:buNone/>
            </a:pPr>
            <a:r>
              <a:rPr lang="en-US" dirty="0" smtClean="0"/>
              <a:t>Yes, ethical values such as truth, sincerity, fairness, care and transparency, are considered fundamental for creating trust in both the accounting and auditing profession and then in the information provided users of accounting information.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marL="6350" indent="7938" algn="just">
              <a:buNone/>
            </a:pPr>
            <a:r>
              <a:rPr lang="en-US" dirty="0" smtClean="0"/>
              <a:t>Auditing, yielding ‘audited info’ and results, has continued to add further quality and acceptability to …’he hears…’ and their importance goes beyond the confines of market economy driven profitability and increases in dividend to shareholders to question of sustainability of social order and discipline on how the resultant effects are able to deal with the frightening array of problems now facing humanity in the areas of poor-quality output and ‘recall of products’, massive corruption in high places, global syndicated frauds, and brazen thefts in colossal magnitudes, etc, involving government officials, businessmen/women, their associates, cohorts and cliques.</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65088" indent="7938" algn="just">
              <a:buNone/>
            </a:pPr>
            <a:r>
              <a:rPr lang="en-US" dirty="0" smtClean="0"/>
              <a:t>Further legislations and standardization of practices of auditing have been put in place in recent times to enhance quality of audit service delivery to yield audit and assurance services both locally and internationally.</a:t>
            </a:r>
          </a:p>
          <a:p>
            <a:pPr marL="65088" indent="7938" algn="just">
              <a:buNone/>
            </a:pPr>
            <a:r>
              <a:rPr lang="en-US" dirty="0" smtClean="0"/>
              <a:t>In Nigeria, the Financial Reporting Council of Nigeria Act, 2011, is passed into law, and in United States of America, Sarbanes-Oxley Act, 2002, was also passed into law by the 107</a:t>
            </a:r>
            <a:r>
              <a:rPr lang="en-US" baseline="30000" dirty="0" smtClean="0"/>
              <a:t>th</a:t>
            </a:r>
            <a:r>
              <a:rPr lang="en-US" dirty="0" smtClean="0"/>
              <a:t> Congress of the USA, with its full description titles as: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buFont typeface="Wingdings" pitchFamily="2" charset="2"/>
              <a:buChar char="Ø"/>
            </a:pPr>
            <a:r>
              <a:rPr lang="en-US" dirty="0" smtClean="0"/>
              <a:t>Public Company Accounting Reform and Investor Protection Act, 2002;</a:t>
            </a:r>
          </a:p>
          <a:p>
            <a:pPr lvl="0">
              <a:buFont typeface="Wingdings" pitchFamily="2" charset="2"/>
              <a:buChar char="Ø"/>
            </a:pPr>
            <a:r>
              <a:rPr lang="en-US" dirty="0" smtClean="0"/>
              <a:t>Corporate and Criminal Fraud Accountability Act, 2002;</a:t>
            </a:r>
          </a:p>
          <a:p>
            <a:pPr lvl="0">
              <a:buFont typeface="Wingdings" pitchFamily="2" charset="2"/>
              <a:buChar char="Ø"/>
            </a:pPr>
            <a:r>
              <a:rPr lang="en-US" dirty="0" smtClean="0"/>
              <a:t>White Collar Crime Penalty Enhancement Act, 2002;</a:t>
            </a:r>
          </a:p>
          <a:p>
            <a:pPr>
              <a:buNone/>
            </a:pPr>
            <a:r>
              <a:rPr lang="en-US" dirty="0" smtClean="0"/>
              <a:t>     and SOX for short abbreviation.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261</TotalTime>
  <Words>3857</Words>
  <Application>Microsoft Office PowerPoint</Application>
  <PresentationFormat>On-screen Show (4:3)</PresentationFormat>
  <Paragraphs>186</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Civic</vt:lpstr>
      <vt:lpstr>AUDIT AND ASSURANCE: A PRACTICAL APPROACH</vt:lpstr>
      <vt:lpstr>This Paper covers the following areas:</vt:lpstr>
      <vt:lpstr>An Overview of Audit and Assurance: Past to Present</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Relevant Standards</vt:lpstr>
      <vt:lpstr>International   Standards on Auditing (ISAs) </vt:lpstr>
      <vt:lpstr>Slide 21</vt:lpstr>
      <vt:lpstr>Slide 22</vt:lpstr>
      <vt:lpstr>Slide 23</vt:lpstr>
      <vt:lpstr>International   Standards on Assurance Engagements ( ISAE)</vt:lpstr>
      <vt:lpstr>II:  Flowchart Discussion on Practical Audit/Assurance Business Procedures</vt:lpstr>
      <vt:lpstr>Slide 26</vt:lpstr>
      <vt:lpstr>Slide 27</vt:lpstr>
      <vt:lpstr>SPECIMEN LETTER OF ENGAGEMENT FOR COMPANY CLIENT</vt:lpstr>
      <vt:lpstr> 1 . Audit and Assurance</vt:lpstr>
      <vt:lpstr>Slide 30</vt:lpstr>
      <vt:lpstr>Slide 31</vt:lpstr>
      <vt:lpstr>Slide 32</vt:lpstr>
      <vt:lpstr>Slide 33</vt:lpstr>
      <vt:lpstr>Slide 34</vt:lpstr>
      <vt:lpstr>Slide 35</vt:lpstr>
      <vt:lpstr>Slide 36</vt:lpstr>
      <vt:lpstr>2 . Accounting and Other Services</vt:lpstr>
      <vt:lpstr>Slide 38</vt:lpstr>
      <vt:lpstr>Slide 39</vt:lpstr>
      <vt:lpstr>Slide 40</vt:lpstr>
      <vt:lpstr>Slide 41</vt:lpstr>
      <vt:lpstr>Slide 42</vt:lpstr>
      <vt:lpstr>Slide 43</vt:lpstr>
      <vt:lpstr>S. 357. Appointment of auditors </vt:lpstr>
      <vt:lpstr>Slide 45</vt:lpstr>
      <vt:lpstr>Slide 46</vt:lpstr>
      <vt:lpstr>Slide 47</vt:lpstr>
      <vt:lpstr>S.358. Qualification of auditors.</vt:lpstr>
      <vt:lpstr>Slide 49</vt:lpstr>
      <vt:lpstr>Slide 50</vt:lpstr>
      <vt:lpstr>Slide 51</vt:lpstr>
      <vt:lpstr>S.362.   Removal of auditors.</vt:lpstr>
      <vt:lpstr>S. 363.    Auditors right to attend company’s meetings.</vt:lpstr>
      <vt:lpstr>Slide 54</vt:lpstr>
      <vt:lpstr>S.364.  Supplementary provisions relating to auditors</vt:lpstr>
      <vt:lpstr>Slide 56</vt:lpstr>
      <vt:lpstr>Slide 57</vt:lpstr>
      <vt:lpstr>Slide 58</vt:lpstr>
    </vt:vector>
  </TitlesOfParts>
  <Company>MBA &amp;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and Assurance: A Practical Approach</dc:title>
  <dc:creator>SYSTEM1</dc:creator>
  <cp:lastModifiedBy>MR MBA</cp:lastModifiedBy>
  <cp:revision>154</cp:revision>
  <dcterms:created xsi:type="dcterms:W3CDTF">2014-03-15T00:04:01Z</dcterms:created>
  <dcterms:modified xsi:type="dcterms:W3CDTF">2015-01-20T17:32:30Z</dcterms:modified>
</cp:coreProperties>
</file>